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62" r:id="rId10"/>
    <p:sldId id="269" r:id="rId11"/>
    <p:sldId id="271" r:id="rId12"/>
    <p:sldId id="264" r:id="rId13"/>
    <p:sldId id="265" r:id="rId14"/>
    <p:sldId id="268" r:id="rId15"/>
    <p:sldId id="270" r:id="rId16"/>
    <p:sldId id="273" r:id="rId17"/>
    <p:sldId id="272" r:id="rId18"/>
    <p:sldId id="274" r:id="rId19"/>
    <p:sldId id="275" r:id="rId20"/>
    <p:sldId id="276" r:id="rId21"/>
    <p:sldId id="277" r:id="rId22"/>
    <p:sldId id="281" r:id="rId23"/>
    <p:sldId id="278" r:id="rId24"/>
    <p:sldId id="279" r:id="rId25"/>
    <p:sldId id="280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63136-EEDE-4656-5266-B317545DF641}" v="2" dt="2021-02-16T06:34:11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489aa446918e927d8d86feee1041432dfd31450e1f317ef6c65c51e6ff04791::" providerId="AD" clId="Web-{67663136-EEDE-4656-5266-B317545DF641}"/>
    <pc:docChg chg="modSld">
      <pc:chgData name="Guest User" userId="S::urn:spo:anon#2489aa446918e927d8d86feee1041432dfd31450e1f317ef6c65c51e6ff04791::" providerId="AD" clId="Web-{67663136-EEDE-4656-5266-B317545DF641}" dt="2021-02-16T06:34:11.025" v="1" actId="1076"/>
      <pc:docMkLst>
        <pc:docMk/>
      </pc:docMkLst>
      <pc:sldChg chg="modSp">
        <pc:chgData name="Guest User" userId="S::urn:spo:anon#2489aa446918e927d8d86feee1041432dfd31450e1f317ef6c65c51e6ff04791::" providerId="AD" clId="Web-{67663136-EEDE-4656-5266-B317545DF641}" dt="2021-02-16T06:34:11.025" v="1" actId="1076"/>
        <pc:sldMkLst>
          <pc:docMk/>
          <pc:sldMk cId="2953362537" sldId="261"/>
        </pc:sldMkLst>
        <pc:picChg chg="mod">
          <ac:chgData name="Guest User" userId="S::urn:spo:anon#2489aa446918e927d8d86feee1041432dfd31450e1f317ef6c65c51e6ff04791::" providerId="AD" clId="Web-{67663136-EEDE-4656-5266-B317545DF641}" dt="2021-02-16T06:34:11.025" v="1" actId="1076"/>
          <ac:picMkLst>
            <pc:docMk/>
            <pc:sldMk cId="2953362537" sldId="261"/>
            <ac:picMk id="5" creationId="{85CFF327-BC69-4361-AB2C-46A5C8BE016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CEF38-16B1-471B-8FCC-87D2C9D458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1E10AAA-8957-42FF-8630-80CF5BAAE709}">
      <dgm:prSet/>
      <dgm:spPr/>
      <dgm:t>
        <a:bodyPr/>
        <a:lstStyle/>
        <a:p>
          <a:r>
            <a:rPr lang="en-IN"/>
            <a:t>An integrated Web portal that enables scientists to offload the prediction task to a computing cloud based on </a:t>
          </a:r>
          <a:r>
            <a:rPr lang="en-IN" b="1"/>
            <a:t>Aneka</a:t>
          </a:r>
          <a:endParaRPr lang="en-US"/>
        </a:p>
      </dgm:t>
    </dgm:pt>
    <dgm:pt modelId="{C3308D7A-E0AB-4725-BD32-6611DFB28535}" type="parTrans" cxnId="{99751ED0-59C2-49AA-B8AA-FA03F98156CD}">
      <dgm:prSet/>
      <dgm:spPr/>
      <dgm:t>
        <a:bodyPr/>
        <a:lstStyle/>
        <a:p>
          <a:endParaRPr lang="en-US"/>
        </a:p>
      </dgm:t>
    </dgm:pt>
    <dgm:pt modelId="{E52D4028-77D1-4645-9A00-B7D0F374D00A}" type="sibTrans" cxnId="{99751ED0-59C2-49AA-B8AA-FA03F98156CD}">
      <dgm:prSet/>
      <dgm:spPr/>
      <dgm:t>
        <a:bodyPr/>
        <a:lstStyle/>
        <a:p>
          <a:endParaRPr lang="en-US"/>
        </a:p>
      </dgm:t>
    </dgm:pt>
    <dgm:pt modelId="{917CC020-43A9-44C2-BA12-8CE778676863}">
      <dgm:prSet/>
      <dgm:spPr/>
      <dgm:t>
        <a:bodyPr/>
        <a:lstStyle/>
        <a:p>
          <a:r>
            <a:rPr lang="en-IN"/>
            <a:t>These techniques translate the problem into one </a:t>
          </a:r>
          <a:r>
            <a:rPr lang="en-IN" b="1"/>
            <a:t>of pattern recognition,</a:t>
          </a:r>
          <a:r>
            <a:rPr lang="en-IN"/>
            <a:t> where a sequence has to be classified into one of three </a:t>
          </a:r>
          <a:r>
            <a:rPr lang="en-IN" b="1"/>
            <a:t>possible classes (E, H, and C)</a:t>
          </a:r>
          <a:endParaRPr lang="en-US"/>
        </a:p>
      </dgm:t>
    </dgm:pt>
    <dgm:pt modelId="{54DF044E-4044-456F-9CC2-F9A8175D2ED5}" type="parTrans" cxnId="{107E7276-6DA2-40E1-BE17-47C41FF013EA}">
      <dgm:prSet/>
      <dgm:spPr/>
      <dgm:t>
        <a:bodyPr/>
        <a:lstStyle/>
        <a:p>
          <a:endParaRPr lang="en-US"/>
        </a:p>
      </dgm:t>
    </dgm:pt>
    <dgm:pt modelId="{94421690-680E-4929-8746-4B41369556AB}" type="sibTrans" cxnId="{107E7276-6DA2-40E1-BE17-47C41FF013EA}">
      <dgm:prSet/>
      <dgm:spPr/>
      <dgm:t>
        <a:bodyPr/>
        <a:lstStyle/>
        <a:p>
          <a:endParaRPr lang="en-US"/>
        </a:p>
      </dgm:t>
    </dgm:pt>
    <dgm:pt modelId="{AB741B8E-9748-461A-8DAD-1C98042C24B5}">
      <dgm:prSet/>
      <dgm:spPr/>
      <dgm:t>
        <a:bodyPr/>
        <a:lstStyle/>
        <a:p>
          <a:r>
            <a:rPr lang="en-IN"/>
            <a:t>A popular implementation based on </a:t>
          </a:r>
          <a:r>
            <a:rPr lang="en-IN" b="1"/>
            <a:t>support vector machines </a:t>
          </a:r>
          <a:r>
            <a:rPr lang="en-IN"/>
            <a:t>divides the pattern recognition problem into three phases: </a:t>
          </a:r>
          <a:r>
            <a:rPr lang="en-IN" b="1"/>
            <a:t>initialization, classification, and a final phase</a:t>
          </a:r>
          <a:endParaRPr lang="en-US"/>
        </a:p>
      </dgm:t>
    </dgm:pt>
    <dgm:pt modelId="{D06C9046-89E3-4CBA-A977-66986A124033}" type="parTrans" cxnId="{122B30FA-48D8-42FA-A173-2FC43D9020D4}">
      <dgm:prSet/>
      <dgm:spPr/>
      <dgm:t>
        <a:bodyPr/>
        <a:lstStyle/>
        <a:p>
          <a:endParaRPr lang="en-US"/>
        </a:p>
      </dgm:t>
    </dgm:pt>
    <dgm:pt modelId="{113B6CFA-5045-4BEB-AAC1-EBFF7269C8B7}" type="sibTrans" cxnId="{122B30FA-48D8-42FA-A173-2FC43D9020D4}">
      <dgm:prSet/>
      <dgm:spPr/>
      <dgm:t>
        <a:bodyPr/>
        <a:lstStyle/>
        <a:p>
          <a:endParaRPr lang="en-US"/>
        </a:p>
      </dgm:t>
    </dgm:pt>
    <dgm:pt modelId="{2594C8AB-5996-4F20-9DBD-BBA3C19B3A8A}" type="pres">
      <dgm:prSet presAssocID="{B5FCEF38-16B1-471B-8FCC-87D2C9D45821}" presName="root" presStyleCnt="0">
        <dgm:presLayoutVars>
          <dgm:dir/>
          <dgm:resizeHandles val="exact"/>
        </dgm:presLayoutVars>
      </dgm:prSet>
      <dgm:spPr/>
    </dgm:pt>
    <dgm:pt modelId="{9DCED9FB-B8AA-4C76-BFBF-87C4C973716D}" type="pres">
      <dgm:prSet presAssocID="{91E10AAA-8957-42FF-8630-80CF5BAAE709}" presName="compNode" presStyleCnt="0"/>
      <dgm:spPr/>
    </dgm:pt>
    <dgm:pt modelId="{AF484AB1-8F96-4169-903B-B351DD0D952F}" type="pres">
      <dgm:prSet presAssocID="{91E10AAA-8957-42FF-8630-80CF5BAAE709}" presName="bgRect" presStyleLbl="bgShp" presStyleIdx="0" presStyleCnt="3"/>
      <dgm:spPr/>
    </dgm:pt>
    <dgm:pt modelId="{272CC216-7206-47C5-93C5-52A59F734031}" type="pres">
      <dgm:prSet presAssocID="{91E10AAA-8957-42FF-8630-80CF5BAAE7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F02D8A28-8629-4182-BEAA-AA78C0704C73}" type="pres">
      <dgm:prSet presAssocID="{91E10AAA-8957-42FF-8630-80CF5BAAE709}" presName="spaceRect" presStyleCnt="0"/>
      <dgm:spPr/>
    </dgm:pt>
    <dgm:pt modelId="{A88714E8-8242-4EDA-BF7B-BC4D4E6BEB44}" type="pres">
      <dgm:prSet presAssocID="{91E10AAA-8957-42FF-8630-80CF5BAAE709}" presName="parTx" presStyleLbl="revTx" presStyleIdx="0" presStyleCnt="3">
        <dgm:presLayoutVars>
          <dgm:chMax val="0"/>
          <dgm:chPref val="0"/>
        </dgm:presLayoutVars>
      </dgm:prSet>
      <dgm:spPr/>
    </dgm:pt>
    <dgm:pt modelId="{56641B96-85C5-4B31-9C2E-FEAED8CC17E4}" type="pres">
      <dgm:prSet presAssocID="{E52D4028-77D1-4645-9A00-B7D0F374D00A}" presName="sibTrans" presStyleCnt="0"/>
      <dgm:spPr/>
    </dgm:pt>
    <dgm:pt modelId="{BA321F15-0665-4B24-95CA-DF8110EE95A4}" type="pres">
      <dgm:prSet presAssocID="{917CC020-43A9-44C2-BA12-8CE778676863}" presName="compNode" presStyleCnt="0"/>
      <dgm:spPr/>
    </dgm:pt>
    <dgm:pt modelId="{E266BC7F-1A2E-4DE4-83CC-911CAC246097}" type="pres">
      <dgm:prSet presAssocID="{917CC020-43A9-44C2-BA12-8CE778676863}" presName="bgRect" presStyleLbl="bgShp" presStyleIdx="1" presStyleCnt="3"/>
      <dgm:spPr/>
    </dgm:pt>
    <dgm:pt modelId="{3AD0A26A-F955-4E3D-92B4-B0DB6F2EC8D4}" type="pres">
      <dgm:prSet presAssocID="{917CC020-43A9-44C2-BA12-8CE7786768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919EB82-9B8A-43E4-B385-47FF1F1D1CBE}" type="pres">
      <dgm:prSet presAssocID="{917CC020-43A9-44C2-BA12-8CE778676863}" presName="spaceRect" presStyleCnt="0"/>
      <dgm:spPr/>
    </dgm:pt>
    <dgm:pt modelId="{53A1A9E9-B83F-4051-9512-F254F482A53C}" type="pres">
      <dgm:prSet presAssocID="{917CC020-43A9-44C2-BA12-8CE778676863}" presName="parTx" presStyleLbl="revTx" presStyleIdx="1" presStyleCnt="3">
        <dgm:presLayoutVars>
          <dgm:chMax val="0"/>
          <dgm:chPref val="0"/>
        </dgm:presLayoutVars>
      </dgm:prSet>
      <dgm:spPr/>
    </dgm:pt>
    <dgm:pt modelId="{55658FD3-C77C-4422-B274-1965F30C1520}" type="pres">
      <dgm:prSet presAssocID="{94421690-680E-4929-8746-4B41369556AB}" presName="sibTrans" presStyleCnt="0"/>
      <dgm:spPr/>
    </dgm:pt>
    <dgm:pt modelId="{9DC96D16-4B0C-4166-A553-8CE281753944}" type="pres">
      <dgm:prSet presAssocID="{AB741B8E-9748-461A-8DAD-1C98042C24B5}" presName="compNode" presStyleCnt="0"/>
      <dgm:spPr/>
    </dgm:pt>
    <dgm:pt modelId="{5339297A-F391-49A2-829F-E74686910581}" type="pres">
      <dgm:prSet presAssocID="{AB741B8E-9748-461A-8DAD-1C98042C24B5}" presName="bgRect" presStyleLbl="bgShp" presStyleIdx="2" presStyleCnt="3"/>
      <dgm:spPr/>
    </dgm:pt>
    <dgm:pt modelId="{5E2B901F-A7F4-4675-BFE1-9EFA350071B3}" type="pres">
      <dgm:prSet presAssocID="{AB741B8E-9748-461A-8DAD-1C98042C24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A8DCC34-BBD9-403C-A473-0A110606D03A}" type="pres">
      <dgm:prSet presAssocID="{AB741B8E-9748-461A-8DAD-1C98042C24B5}" presName="spaceRect" presStyleCnt="0"/>
      <dgm:spPr/>
    </dgm:pt>
    <dgm:pt modelId="{7AF9DC25-5A5B-4192-ACE2-386D000CDA3A}" type="pres">
      <dgm:prSet presAssocID="{AB741B8E-9748-461A-8DAD-1C98042C24B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BCD5775-8512-4982-BEDD-0B0474423C2A}" type="presOf" srcId="{B5FCEF38-16B1-471B-8FCC-87D2C9D45821}" destId="{2594C8AB-5996-4F20-9DBD-BBA3C19B3A8A}" srcOrd="0" destOrd="0" presId="urn:microsoft.com/office/officeart/2018/2/layout/IconVerticalSolidList"/>
    <dgm:cxn modelId="{107E7276-6DA2-40E1-BE17-47C41FF013EA}" srcId="{B5FCEF38-16B1-471B-8FCC-87D2C9D45821}" destId="{917CC020-43A9-44C2-BA12-8CE778676863}" srcOrd="1" destOrd="0" parTransId="{54DF044E-4044-456F-9CC2-F9A8175D2ED5}" sibTransId="{94421690-680E-4929-8746-4B41369556AB}"/>
    <dgm:cxn modelId="{46B1BB9B-D500-4FCE-8A8C-398CA9B7865C}" type="presOf" srcId="{AB741B8E-9748-461A-8DAD-1C98042C24B5}" destId="{7AF9DC25-5A5B-4192-ACE2-386D000CDA3A}" srcOrd="0" destOrd="0" presId="urn:microsoft.com/office/officeart/2018/2/layout/IconVerticalSolidList"/>
    <dgm:cxn modelId="{C14A40B7-5BBD-4174-8093-976292017614}" type="presOf" srcId="{917CC020-43A9-44C2-BA12-8CE778676863}" destId="{53A1A9E9-B83F-4051-9512-F254F482A53C}" srcOrd="0" destOrd="0" presId="urn:microsoft.com/office/officeart/2018/2/layout/IconVerticalSolidList"/>
    <dgm:cxn modelId="{99751ED0-59C2-49AA-B8AA-FA03F98156CD}" srcId="{B5FCEF38-16B1-471B-8FCC-87D2C9D45821}" destId="{91E10AAA-8957-42FF-8630-80CF5BAAE709}" srcOrd="0" destOrd="0" parTransId="{C3308D7A-E0AB-4725-BD32-6611DFB28535}" sibTransId="{E52D4028-77D1-4645-9A00-B7D0F374D00A}"/>
    <dgm:cxn modelId="{122B30FA-48D8-42FA-A173-2FC43D9020D4}" srcId="{B5FCEF38-16B1-471B-8FCC-87D2C9D45821}" destId="{AB741B8E-9748-461A-8DAD-1C98042C24B5}" srcOrd="2" destOrd="0" parTransId="{D06C9046-89E3-4CBA-A977-66986A124033}" sibTransId="{113B6CFA-5045-4BEB-AAC1-EBFF7269C8B7}"/>
    <dgm:cxn modelId="{22872CFE-6CE7-42C5-BA2A-67A1941270B4}" type="presOf" srcId="{91E10AAA-8957-42FF-8630-80CF5BAAE709}" destId="{A88714E8-8242-4EDA-BF7B-BC4D4E6BEB44}" srcOrd="0" destOrd="0" presId="urn:microsoft.com/office/officeart/2018/2/layout/IconVerticalSolidList"/>
    <dgm:cxn modelId="{3AA4A2EB-B8F2-4E56-9211-10FA179B9206}" type="presParOf" srcId="{2594C8AB-5996-4F20-9DBD-BBA3C19B3A8A}" destId="{9DCED9FB-B8AA-4C76-BFBF-87C4C973716D}" srcOrd="0" destOrd="0" presId="urn:microsoft.com/office/officeart/2018/2/layout/IconVerticalSolidList"/>
    <dgm:cxn modelId="{B74FA646-D4E5-4B6C-8F4E-42E41F977235}" type="presParOf" srcId="{9DCED9FB-B8AA-4C76-BFBF-87C4C973716D}" destId="{AF484AB1-8F96-4169-903B-B351DD0D952F}" srcOrd="0" destOrd="0" presId="urn:microsoft.com/office/officeart/2018/2/layout/IconVerticalSolidList"/>
    <dgm:cxn modelId="{7BE37A58-420C-48D0-9FBC-BEA4330C2A43}" type="presParOf" srcId="{9DCED9FB-B8AA-4C76-BFBF-87C4C973716D}" destId="{272CC216-7206-47C5-93C5-52A59F734031}" srcOrd="1" destOrd="0" presId="urn:microsoft.com/office/officeart/2018/2/layout/IconVerticalSolidList"/>
    <dgm:cxn modelId="{8ACA12F4-0224-4BD3-AABC-C371D79D5683}" type="presParOf" srcId="{9DCED9FB-B8AA-4C76-BFBF-87C4C973716D}" destId="{F02D8A28-8629-4182-BEAA-AA78C0704C73}" srcOrd="2" destOrd="0" presId="urn:microsoft.com/office/officeart/2018/2/layout/IconVerticalSolidList"/>
    <dgm:cxn modelId="{338D536A-55E3-495C-A4B1-08BDC19A74EB}" type="presParOf" srcId="{9DCED9FB-B8AA-4C76-BFBF-87C4C973716D}" destId="{A88714E8-8242-4EDA-BF7B-BC4D4E6BEB44}" srcOrd="3" destOrd="0" presId="urn:microsoft.com/office/officeart/2018/2/layout/IconVerticalSolidList"/>
    <dgm:cxn modelId="{4286F980-7FFA-4255-BD72-C21573340ECC}" type="presParOf" srcId="{2594C8AB-5996-4F20-9DBD-BBA3C19B3A8A}" destId="{56641B96-85C5-4B31-9C2E-FEAED8CC17E4}" srcOrd="1" destOrd="0" presId="urn:microsoft.com/office/officeart/2018/2/layout/IconVerticalSolidList"/>
    <dgm:cxn modelId="{6E8DBCD7-9A73-45A9-BE5A-75C9257E6F32}" type="presParOf" srcId="{2594C8AB-5996-4F20-9DBD-BBA3C19B3A8A}" destId="{BA321F15-0665-4B24-95CA-DF8110EE95A4}" srcOrd="2" destOrd="0" presId="urn:microsoft.com/office/officeart/2018/2/layout/IconVerticalSolidList"/>
    <dgm:cxn modelId="{249DFE9E-4183-4113-8ED1-8E2D953DD6A5}" type="presParOf" srcId="{BA321F15-0665-4B24-95CA-DF8110EE95A4}" destId="{E266BC7F-1A2E-4DE4-83CC-911CAC246097}" srcOrd="0" destOrd="0" presId="urn:microsoft.com/office/officeart/2018/2/layout/IconVerticalSolidList"/>
    <dgm:cxn modelId="{F467EC31-21F6-488D-A5C7-A55739978709}" type="presParOf" srcId="{BA321F15-0665-4B24-95CA-DF8110EE95A4}" destId="{3AD0A26A-F955-4E3D-92B4-B0DB6F2EC8D4}" srcOrd="1" destOrd="0" presId="urn:microsoft.com/office/officeart/2018/2/layout/IconVerticalSolidList"/>
    <dgm:cxn modelId="{CBE8BF59-13D2-45EC-BFE1-0E46DE2BB88A}" type="presParOf" srcId="{BA321F15-0665-4B24-95CA-DF8110EE95A4}" destId="{5919EB82-9B8A-43E4-B385-47FF1F1D1CBE}" srcOrd="2" destOrd="0" presId="urn:microsoft.com/office/officeart/2018/2/layout/IconVerticalSolidList"/>
    <dgm:cxn modelId="{6CD8C0C8-E9AC-4A9B-B6C3-257D9E8794B4}" type="presParOf" srcId="{BA321F15-0665-4B24-95CA-DF8110EE95A4}" destId="{53A1A9E9-B83F-4051-9512-F254F482A53C}" srcOrd="3" destOrd="0" presId="urn:microsoft.com/office/officeart/2018/2/layout/IconVerticalSolidList"/>
    <dgm:cxn modelId="{841F301C-F727-4909-AA59-4FAFFE8B7F05}" type="presParOf" srcId="{2594C8AB-5996-4F20-9DBD-BBA3C19B3A8A}" destId="{55658FD3-C77C-4422-B274-1965F30C1520}" srcOrd="3" destOrd="0" presId="urn:microsoft.com/office/officeart/2018/2/layout/IconVerticalSolidList"/>
    <dgm:cxn modelId="{C6A52237-A222-4E35-A4F3-9E32853D73AA}" type="presParOf" srcId="{2594C8AB-5996-4F20-9DBD-BBA3C19B3A8A}" destId="{9DC96D16-4B0C-4166-A553-8CE281753944}" srcOrd="4" destOrd="0" presId="urn:microsoft.com/office/officeart/2018/2/layout/IconVerticalSolidList"/>
    <dgm:cxn modelId="{844E88F1-690E-4A40-9E18-F69DF7F6028A}" type="presParOf" srcId="{9DC96D16-4B0C-4166-A553-8CE281753944}" destId="{5339297A-F391-49A2-829F-E74686910581}" srcOrd="0" destOrd="0" presId="urn:microsoft.com/office/officeart/2018/2/layout/IconVerticalSolidList"/>
    <dgm:cxn modelId="{368EF7E6-CC3A-456C-AED9-44417E31A78C}" type="presParOf" srcId="{9DC96D16-4B0C-4166-A553-8CE281753944}" destId="{5E2B901F-A7F4-4675-BFE1-9EFA350071B3}" srcOrd="1" destOrd="0" presId="urn:microsoft.com/office/officeart/2018/2/layout/IconVerticalSolidList"/>
    <dgm:cxn modelId="{C741CE64-B5ED-47B6-A521-A033F0AFD871}" type="presParOf" srcId="{9DC96D16-4B0C-4166-A553-8CE281753944}" destId="{3A8DCC34-BBD9-403C-A473-0A110606D03A}" srcOrd="2" destOrd="0" presId="urn:microsoft.com/office/officeart/2018/2/layout/IconVerticalSolidList"/>
    <dgm:cxn modelId="{99DCAAFD-5D4C-419D-ACB8-5CDA08753C34}" type="presParOf" srcId="{9DC96D16-4B0C-4166-A553-8CE281753944}" destId="{7AF9DC25-5A5B-4192-ACE2-386D000CDA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84AB1-8F96-4169-903B-B351DD0D952F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CC216-7206-47C5-93C5-52A59F734031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714E8-8242-4EDA-BF7B-BC4D4E6BEB44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An integrated Web portal that enables scientists to offload the prediction task to a computing cloud based on </a:t>
          </a:r>
          <a:r>
            <a:rPr lang="en-IN" sz="2300" b="1" kern="1200"/>
            <a:t>Aneka</a:t>
          </a:r>
          <a:endParaRPr lang="en-US" sz="2300" kern="1200"/>
        </a:p>
      </dsp:txBody>
      <dsp:txXfrm>
        <a:off x="1435988" y="531"/>
        <a:ext cx="9079611" cy="1243280"/>
      </dsp:txXfrm>
    </dsp:sp>
    <dsp:sp modelId="{E266BC7F-1A2E-4DE4-83CC-911CAC246097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0A26A-F955-4E3D-92B4-B0DB6F2EC8D4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1A9E9-B83F-4051-9512-F254F482A53C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These techniques translate the problem into one </a:t>
          </a:r>
          <a:r>
            <a:rPr lang="en-IN" sz="2300" b="1" kern="1200"/>
            <a:t>of pattern recognition,</a:t>
          </a:r>
          <a:r>
            <a:rPr lang="en-IN" sz="2300" kern="1200"/>
            <a:t> where a sequence has to be classified into one of three </a:t>
          </a:r>
          <a:r>
            <a:rPr lang="en-IN" sz="2300" b="1" kern="1200"/>
            <a:t>possible classes (E, H, and C)</a:t>
          </a:r>
          <a:endParaRPr lang="en-US" sz="2300" kern="1200"/>
        </a:p>
      </dsp:txBody>
      <dsp:txXfrm>
        <a:off x="1435988" y="1554631"/>
        <a:ext cx="9079611" cy="1243280"/>
      </dsp:txXfrm>
    </dsp:sp>
    <dsp:sp modelId="{5339297A-F391-49A2-829F-E74686910581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B901F-A7F4-4675-BFE1-9EFA350071B3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9DC25-5A5B-4192-ACE2-386D000CDA3A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A popular implementation based on </a:t>
          </a:r>
          <a:r>
            <a:rPr lang="en-IN" sz="2300" b="1" kern="1200"/>
            <a:t>support vector machines </a:t>
          </a:r>
          <a:r>
            <a:rPr lang="en-IN" sz="2300" kern="1200"/>
            <a:t>divides the pattern recognition problem into three phases: </a:t>
          </a:r>
          <a:r>
            <a:rPr lang="en-IN" sz="2300" b="1" kern="1200"/>
            <a:t>initialization, classification, and a final phase</a:t>
          </a:r>
          <a:endParaRPr lang="en-US" sz="2300" kern="1200"/>
        </a:p>
      </dsp:txBody>
      <dsp:txXfrm>
        <a:off x="1435988" y="3108732"/>
        <a:ext cx="9079611" cy="124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4CBD-1A71-4FF9-A496-835757D9A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08791-636E-49CE-90C3-74E91CB27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D5AB5-5EB1-4ABA-B9BF-9DDCBCAE2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A957A-647F-4B97-A759-DFB225FD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C6C71-C77F-45B2-881D-A07909A6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15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1734-0856-434A-A10F-1220E1E3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57F0C-F036-4A5F-93AE-4CF79B49A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60C33-AF37-4A89-8EAD-D3D8FC63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55107-64A8-4047-9E63-5972E4EF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54DD-F966-4C27-A69F-9EBD9178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54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93D01-0F87-44E5-A646-AB94A595E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96154-DB93-4ED8-B761-E19F868D8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7FC3-84D2-4411-9811-F2C9D8C0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E12EF-6D6B-4577-BF5A-08DC537A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12E47-99CC-4DD3-9179-3C804705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60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7F2E-F09D-42DE-B669-4AA99F28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501E7-2AD9-46EA-9DAD-F7B12B381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C36A4-8C97-4A1E-BA31-8CE0C27B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776F6-C614-4065-B203-3B2560CC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5D9EF-1C04-41DC-979F-AEAC6169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21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5F7-A18D-464B-B269-98A08863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08B94-3D27-4467-ABCE-0E7652A14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211D9-12C9-4F61-93BD-25D819BF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B83F5-1503-4E83-904C-6FC96190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D9D1C-604D-485F-8626-38980971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97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5389-C1D3-4BCB-9C6A-91C958CD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9917-7064-45FE-97E7-131454F90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E5A18-6DCB-4ABC-809D-BFC77C555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0579C-DCBD-478A-8B95-FF5C9152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34C0F-8860-4AEC-94DB-45930A4C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A3BA1-92AA-4EA4-8595-EDB35BC1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52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C299-67E1-42DD-8F8B-0E33D66D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DD5DE-E5E7-4188-9A97-038F7274F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777FB-E4B3-4958-904D-898A4BEBB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DDC0E-F2C4-4CF4-B845-52C2A1C7A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B0F4B-156B-46A9-A3BA-7DB93994E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2B585-870A-4CF1-9BDB-4A30A26E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1420A-4954-48DD-9552-6A47A647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8BB0B9-2E53-43F4-85F2-33E3CA35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98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9B88-7D6D-4F71-9FC5-49176DA2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46F21-456D-4B24-9583-CE08D8C1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642D4-6EAE-4A95-AFAE-3D5162CA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865EE-86B3-46E6-B65C-618E02A2F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66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D46B2-5CF9-4E8A-932E-C130E1D6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D93E9-1916-45DC-A37C-8AE268B2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44449-9665-4C8E-8E67-5BB6EC00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22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5E9B-0C16-4D8F-BCC8-91DFCD36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36879-45D1-4FE9-8DF1-538FB7AA4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8DBD2-A52D-4D00-BE0D-DC73A7CC0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17685-502C-41B9-8232-C724F7270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188CB-FF82-44A8-BFD4-3E578103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C1009-73E8-4A19-95E2-3093D6D3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76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4B8F-1F7D-4677-8A85-EFE52B801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D60190-AD0C-4F2E-9274-621401B37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63FDF-193F-4B2C-A094-A796E1985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E173D-CFC1-4182-8616-89C680F06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04639-1FD9-4239-A4CE-E0D6A648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351B9-1403-47E0-B873-1F4FD999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75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65F306-AB03-4AB3-AED3-3FD25281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3DF4F-41A1-4B59-8EDC-B5B5F22A8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189F6-63A0-42DB-A071-B20D8430B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5B9C-DDFE-4611-8E86-F8A41AE6846A}" type="datetimeFigureOut">
              <a:rPr lang="en-IN" smtClean="0"/>
              <a:t>15-02-2021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103BC-B60B-4A8A-A919-679E0A014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165B7-8851-40A4-B5FF-586496327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3282-F193-493A-BE14-BE11E7FFFD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99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0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2.png"/><Relationship Id="rId5" Type="http://schemas.openxmlformats.org/officeDocument/2006/relationships/image" Target="../media/image41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A318-4520-429B-A5B3-A6895D2DB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CLOUD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9233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6AC6F-9EDC-4CBB-B45F-F5794735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DNA to Protein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From DNA to protein - 3D">
            <a:hlinkClick r:id="" action="ppaction://media"/>
            <a:extLst>
              <a:ext uri="{FF2B5EF4-FFF2-40B4-BE49-F238E27FC236}">
                <a16:creationId xmlns:a16="http://schemas.microsoft.com/office/drawing/2014/main" id="{3059DD04-8A7B-4753-9E60-883DA19595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238" y="1324643"/>
            <a:ext cx="7608304" cy="42796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9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8B48C-E66B-4ED7-88B6-892A9AE2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96" y="1259175"/>
            <a:ext cx="5221145" cy="5050916"/>
          </a:xfrm>
        </p:spPr>
        <p:txBody>
          <a:bodyPr anchor="ctr">
            <a:noAutofit/>
          </a:bodyPr>
          <a:lstStyle/>
          <a:p>
            <a:r>
              <a:rPr lang="en-IN" sz="2500">
                <a:latin typeface="Times New Roman" panose="02020603050405020304" pitchFamily="18" charset="0"/>
                <a:cs typeface="Times New Roman" panose="02020603050405020304" pitchFamily="18" charset="0"/>
              </a:rPr>
              <a:t>Protein structure prediction is a computationally intensive task that is fundamental to different types of research in the life sciences.</a:t>
            </a:r>
          </a:p>
          <a:p>
            <a:r>
              <a:rPr lang="en-IN" sz="25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geometric structure </a:t>
            </a:r>
            <a:r>
              <a:rPr lang="en-IN" sz="2500">
                <a:latin typeface="Times New Roman" panose="02020603050405020304" pitchFamily="18" charset="0"/>
                <a:cs typeface="Times New Roman" panose="02020603050405020304" pitchFamily="18" charset="0"/>
              </a:rPr>
              <a:t>of a protein cannot be directly inferred from the sequence of genes that compose its structure</a:t>
            </a:r>
            <a:r>
              <a:rPr lang="en-IN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, but it is the result of complex computations </a:t>
            </a:r>
            <a:r>
              <a:rPr lang="en-IN" sz="2500">
                <a:latin typeface="Times New Roman" panose="02020603050405020304" pitchFamily="18" charset="0"/>
                <a:cs typeface="Times New Roman" panose="02020603050405020304" pitchFamily="18" charset="0"/>
              </a:rPr>
              <a:t>aimed at identifying the structure that minimizes the required energy. </a:t>
            </a:r>
          </a:p>
          <a:p>
            <a:r>
              <a:rPr lang="en-IN" sz="2500">
                <a:latin typeface="Times New Roman" panose="02020603050405020304" pitchFamily="18" charset="0"/>
                <a:cs typeface="Times New Roman" panose="02020603050405020304" pitchFamily="18" charset="0"/>
              </a:rPr>
              <a:t>This task requires the </a:t>
            </a:r>
            <a:r>
              <a:rPr lang="en-IN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 of a space with a massive number of states, consequently creating </a:t>
            </a:r>
            <a:r>
              <a:rPr lang="en-IN" sz="2500" u="sng">
                <a:latin typeface="Times New Roman" panose="02020603050405020304" pitchFamily="18" charset="0"/>
                <a:cs typeface="Times New Roman" panose="02020603050405020304" pitchFamily="18" charset="0"/>
              </a:rPr>
              <a:t>a large number of computations for each of these states</a:t>
            </a:r>
          </a:p>
          <a:p>
            <a:endParaRPr lang="en-IN" sz="25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Protein structure levels">
            <a:extLst>
              <a:ext uri="{FF2B5EF4-FFF2-40B4-BE49-F238E27FC236}">
                <a16:creationId xmlns:a16="http://schemas.microsoft.com/office/drawing/2014/main" id="{EB7F7857-1EB6-4A12-A6C1-7E5639B75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r="6367"/>
          <a:stretch/>
        </p:blipFill>
        <p:spPr bwMode="auto">
          <a:xfrm>
            <a:off x="5785785" y="509570"/>
            <a:ext cx="6018860" cy="583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31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F7F9-3AF0-477D-9CA9-219343EE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700">
                <a:latin typeface="Times New Roman" panose="02020603050405020304" pitchFamily="18" charset="0"/>
                <a:cs typeface="Times New Roman" panose="02020603050405020304" pitchFamily="18" charset="0"/>
              </a:rPr>
              <a:t>One project that investigates the use of cloud technologies for </a:t>
            </a:r>
            <a:r>
              <a:rPr lang="en-IN" sz="3700" u="sng">
                <a:latin typeface="Times New Roman" panose="02020603050405020304" pitchFamily="18" charset="0"/>
                <a:cs typeface="Times New Roman" panose="02020603050405020304" pitchFamily="18" charset="0"/>
              </a:rPr>
              <a:t>protein structure prediction</a:t>
            </a:r>
            <a:r>
              <a:rPr lang="en-IN" sz="370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I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Jeeva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2FF60E3-A2A4-483B-96A0-6717E9088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2948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257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DD7AE-F335-458C-81A9-0E2A99D1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overview of the Jeeva Portal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6804FF9-7099-48D0-A638-9489B20E1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26" b="-2"/>
          <a:stretch/>
        </p:blipFill>
        <p:spPr>
          <a:xfrm>
            <a:off x="302085" y="497742"/>
            <a:ext cx="8134974" cy="55726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3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1D46-9BD4-4CB1-97F0-09DCB84D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28" y="365125"/>
            <a:ext cx="12006471" cy="1325563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Gene expression data analysis for cancer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5FE36-E6F9-4F1B-BF58-9CC1C64E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29" y="1842051"/>
            <a:ext cx="11661913" cy="4532245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Gene expression profiling is the measurement of the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expression levels of thousands of genes at once.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understand the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biological processes that are triggered by medical treatment at a cellular level.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Together with protein structure prediction, this activity is a fundamental component of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drug design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since it allows scientists to identify the effects of a specific treatment.</a:t>
            </a:r>
          </a:p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Cancer is a disease characterized by uncontrolled cell growth and proliferation.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This behaviour occurs because genes regulating the cell growth mutate</a:t>
            </a:r>
          </a:p>
        </p:txBody>
      </p:sp>
    </p:spTree>
    <p:extLst>
      <p:ext uri="{BB962C8B-B14F-4D97-AF65-F5344CB8AC3E}">
        <p14:creationId xmlns:p14="http://schemas.microsoft.com/office/powerpoint/2010/main" val="103574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91F2-E71E-4F42-9EE7-35876C420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84" y="426296"/>
            <a:ext cx="11761631" cy="6005408"/>
          </a:xfrm>
        </p:spPr>
        <p:txBody>
          <a:bodyPr>
            <a:normAutofit lnSpcReduction="10000"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Gene expression profiling is utilized to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provide a more accurate classification of tumours.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gene expression data samples into distinct classes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challenging task.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of typical gene expression datasets ranges from several thousands to over tens of thousands of genes.</a:t>
            </a:r>
          </a:p>
          <a:p>
            <a:r>
              <a:rPr lang="en-IN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CoXCS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has proven to be effective in these conditions. </a:t>
            </a:r>
          </a:p>
          <a:p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CoXCS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divides the entire search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space into subdomains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and employs the standard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XCS algorithm in each of these subdomains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Such a process is computationally intensive but can be easily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parallelized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because the classifications problems on the subdomains can be solved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concurrently.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required compute resources to execute it can vary over time. Therefore, the use of scalable middleware such as Aneka offers a distinctive advantage.</a:t>
            </a:r>
          </a:p>
        </p:txBody>
      </p:sp>
    </p:spTree>
    <p:extLst>
      <p:ext uri="{BB962C8B-B14F-4D97-AF65-F5344CB8AC3E}">
        <p14:creationId xmlns:p14="http://schemas.microsoft.com/office/powerpoint/2010/main" val="287188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611D-3B70-4F07-9538-C8D36E42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3" y="152029"/>
            <a:ext cx="10515600" cy="1325563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Geoscience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B879-CFD7-45D1-8545-6E0BED17A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11" y="1477592"/>
            <a:ext cx="11922177" cy="5032376"/>
          </a:xfrm>
        </p:spPr>
        <p:txBody>
          <a:bodyPr>
            <a:norm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Geoscience applications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collect, produce, and </a:t>
            </a:r>
            <a:r>
              <a:rPr lang="en-IN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 massive amounts of geospatial and nonspatial data.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geographic information system (GIS) is a major element of geoscience applications</a:t>
            </a:r>
          </a:p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GIS applications capture, store, manipulate, analyse, manage, and present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all types of geographically referenced data.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This type of information is now becoming increasingly relevant to a wide variety of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domains: from advanced farming to civil security and natural resources management.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a considerable amount of geo-referenced data is ingested into computer systems for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further processing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3542006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6DB64-0079-48B3-BF2B-7D2E0923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/>
              <a:t>Geoscience: Satellite image processing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B88C769-19F9-414B-82A4-DDD5CC1D7C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664"/>
          <a:stretch/>
        </p:blipFill>
        <p:spPr bwMode="auto">
          <a:xfrm>
            <a:off x="370590" y="403830"/>
            <a:ext cx="8175337" cy="560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11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E239-6CCA-41D6-9416-7C8F5815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365125"/>
            <a:ext cx="11194774" cy="1325563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Business and consumer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7ABBC-9C39-4B14-86AC-B84497B6E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9" y="1690688"/>
            <a:ext cx="11648660" cy="4895642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business and consumer sector is the one that probably benefits the most from cloud computing technologies.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On one hand, the opportunity to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 capital costs into operational costs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makes clouds an attractive option for all enterprises that are IT-centric.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hand, the sense of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ubiquity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that the cloud offers for accessing data and services makes it interesting for end users as well.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Moreover,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the elastic nature of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cloud technologies does not require huge up-front investments, thus allowing new ideas to be quickly translated into products and services that can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comfortably grow with the demand.</a:t>
            </a:r>
          </a:p>
        </p:txBody>
      </p:sp>
    </p:spTree>
    <p:extLst>
      <p:ext uri="{BB962C8B-B14F-4D97-AF65-F5344CB8AC3E}">
        <p14:creationId xmlns:p14="http://schemas.microsoft.com/office/powerpoint/2010/main" val="4056647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D76A-4F27-4F18-AE32-3491190F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CRM and ERP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804B5-1200-40AD-8AE0-7B849C23E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CRM- Customer Relationship Management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Here are several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you can execute with a CRM system:</a:t>
            </a:r>
          </a:p>
          <a:p>
            <a:pPr lvl="1"/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Automate and manage marketing campaigns</a:t>
            </a:r>
          </a:p>
          <a:p>
            <a:pPr lvl="1"/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Analyse purchasing patterns</a:t>
            </a:r>
          </a:p>
          <a:p>
            <a:pPr lvl="1"/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Offer high-quality customer support</a:t>
            </a:r>
          </a:p>
          <a:p>
            <a:pPr lvl="1"/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Automate redundant tasks</a:t>
            </a:r>
          </a:p>
          <a:p>
            <a:pPr lvl="1"/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Identify new leads</a:t>
            </a:r>
          </a:p>
          <a:p>
            <a:pPr lvl="1"/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the sales process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79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454D-A1AA-43D7-8323-D8260CDBB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365125"/>
            <a:ext cx="11221278" cy="1325563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82AE4-31E2-47A0-941F-4A5B5ED3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1690687"/>
            <a:ext cx="11381873" cy="4974807"/>
          </a:xfrm>
        </p:spPr>
        <p:txBody>
          <a:bodyPr>
            <a:normAutofit/>
          </a:bodyPr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Scientific Applications</a:t>
            </a:r>
          </a:p>
          <a:p>
            <a:pPr lvl="1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Healthcare- ECG analysis</a:t>
            </a:r>
          </a:p>
          <a:p>
            <a:pPr lvl="1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Biology: Protein Structure prediction</a:t>
            </a:r>
          </a:p>
          <a:p>
            <a:pPr lvl="1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Biology: Gene expression data analysis for cancer diagnosis</a:t>
            </a:r>
          </a:p>
          <a:p>
            <a:pPr lvl="1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Geoscience: Satellite image processing</a:t>
            </a:r>
          </a:p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Business and consumer applications</a:t>
            </a:r>
          </a:p>
          <a:p>
            <a:pPr lvl="1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CRM and ERP</a:t>
            </a:r>
          </a:p>
          <a:p>
            <a:pPr lvl="1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Productivity</a:t>
            </a:r>
          </a:p>
          <a:p>
            <a:pPr lvl="1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Networking</a:t>
            </a:r>
          </a:p>
          <a:p>
            <a:pPr lvl="1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Media applications</a:t>
            </a:r>
          </a:p>
          <a:p>
            <a:pPr lvl="1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Multiplayer online gaming</a:t>
            </a:r>
          </a:p>
        </p:txBody>
      </p:sp>
    </p:spTree>
    <p:extLst>
      <p:ext uri="{BB962C8B-B14F-4D97-AF65-F5344CB8AC3E}">
        <p14:creationId xmlns:p14="http://schemas.microsoft.com/office/powerpoint/2010/main" val="61813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51E4-7F0B-4DFD-9E85-3D1A6C333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ERP- Enterprise Resource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16B74-7F15-49DC-A988-45819885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you can utilize with an ERP system:</a:t>
            </a:r>
          </a:p>
          <a:p>
            <a:pPr lvl="1"/>
            <a:r>
              <a:rPr lang="en-IN" sz="2900">
                <a:latin typeface="Times New Roman" panose="02020603050405020304" pitchFamily="18" charset="0"/>
                <a:cs typeface="Times New Roman" panose="02020603050405020304" pitchFamily="18" charset="0"/>
              </a:rPr>
              <a:t>Enter business process information in real time</a:t>
            </a:r>
          </a:p>
          <a:p>
            <a:pPr lvl="1"/>
            <a:r>
              <a:rPr lang="en-IN" sz="2900">
                <a:latin typeface="Times New Roman" panose="02020603050405020304" pitchFamily="18" charset="0"/>
                <a:cs typeface="Times New Roman" panose="02020603050405020304" pitchFamily="18" charset="0"/>
              </a:rPr>
              <a:t>Get alerts about issues</a:t>
            </a:r>
          </a:p>
          <a:p>
            <a:pPr lvl="1"/>
            <a:r>
              <a:rPr lang="en-IN" sz="2900">
                <a:latin typeface="Times New Roman" panose="02020603050405020304" pitchFamily="18" charset="0"/>
                <a:cs typeface="Times New Roman" panose="02020603050405020304" pitchFamily="18" charset="0"/>
              </a:rPr>
              <a:t>Manage hiring initiatives</a:t>
            </a:r>
          </a:p>
          <a:p>
            <a:pPr lvl="1"/>
            <a:r>
              <a:rPr lang="en-IN" sz="2900">
                <a:latin typeface="Times New Roman" panose="02020603050405020304" pitchFamily="18" charset="0"/>
                <a:cs typeface="Times New Roman" panose="02020603050405020304" pitchFamily="18" charset="0"/>
              </a:rPr>
              <a:t>Track manufacturing and supply chains</a:t>
            </a:r>
          </a:p>
          <a:p>
            <a:pPr lvl="1"/>
            <a:r>
              <a:rPr lang="en-IN" sz="2900">
                <a:latin typeface="Times New Roman" panose="02020603050405020304" pitchFamily="18" charset="0"/>
                <a:cs typeface="Times New Roman" panose="02020603050405020304" pitchFamily="18" charset="0"/>
              </a:rPr>
              <a:t>Manage benefits, payroll and employee information</a:t>
            </a:r>
          </a:p>
          <a:p>
            <a:pPr lvl="1"/>
            <a:r>
              <a:rPr lang="en-IN" sz="2900">
                <a:latin typeface="Times New Roman" panose="02020603050405020304" pitchFamily="18" charset="0"/>
                <a:cs typeface="Times New Roman" panose="02020603050405020304" pitchFamily="18" charset="0"/>
              </a:rPr>
              <a:t>Create enterprise-wide strategies</a:t>
            </a:r>
          </a:p>
          <a:p>
            <a:pPr lvl="1"/>
            <a:r>
              <a:rPr lang="en-IN" sz="2900">
                <a:latin typeface="Times New Roman" panose="02020603050405020304" pitchFamily="18" charset="0"/>
                <a:cs typeface="Times New Roman" panose="02020603050405020304" pitchFamily="18" charset="0"/>
              </a:rPr>
              <a:t>Update accounts</a:t>
            </a:r>
          </a:p>
          <a:p>
            <a:pPr lvl="1"/>
            <a:r>
              <a:rPr lang="en-IN" sz="2900">
                <a:latin typeface="Times New Roman" panose="02020603050405020304" pitchFamily="18" charset="0"/>
                <a:cs typeface="Times New Roman" panose="02020603050405020304" pitchFamily="18" charset="0"/>
              </a:rPr>
              <a:t>Process orders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332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DA4E-0547-4FBD-AB18-833F1782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en-IN" i="1">
                <a:latin typeface="Times New Roman" panose="02020603050405020304" pitchFamily="18" charset="0"/>
                <a:cs typeface="Times New Roman" panose="02020603050405020304" pitchFamily="18" charset="0"/>
              </a:rPr>
              <a:t>Despite the differences, a large part of the functionality of the two systems overlap each other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44DE55-A6A5-4EB8-AD84-9C7CD37613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3" y="1690688"/>
            <a:ext cx="11938417" cy="488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95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82A7-776D-4589-94AD-B85E91FE9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365125"/>
            <a:ext cx="11088757" cy="1325563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Popular companies in this area’s are: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A9F09-12EB-4C40-9F32-D4958C2BB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Salesforce.com</a:t>
            </a:r>
          </a:p>
          <a:p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Microsoft dynamics CRM</a:t>
            </a:r>
          </a:p>
          <a:p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NetSuite</a:t>
            </a:r>
          </a:p>
        </p:txBody>
      </p:sp>
    </p:spTree>
    <p:extLst>
      <p:ext uri="{BB962C8B-B14F-4D97-AF65-F5344CB8AC3E}">
        <p14:creationId xmlns:p14="http://schemas.microsoft.com/office/powerpoint/2010/main" val="4253778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39E5-E455-44EE-BDF5-2EC4DD9E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95" y="113493"/>
            <a:ext cx="10515600" cy="1325563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Salesforce.com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E68E4-F0A5-430A-94DE-3EA0A337A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5" y="1439056"/>
            <a:ext cx="11572407" cy="5418944"/>
          </a:xfrm>
        </p:spPr>
        <p:txBody>
          <a:bodyPr>
            <a:norm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Salesforce.com is probably the most popular and developed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CRM solution available today.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As of today more than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100,000 customers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have chosen Safesforce.com to implement their CRM solutions.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provides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CRM solutions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that can be integrated with additional features developed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by third parties.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Salesforce.com is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Force.com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cloud development platform.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This represents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scalable and high-performance middleware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executing all the operations of all Salesforce.com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393789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8309C5-92DF-4EEA-AE25-B883D0AFE676}"/>
              </a:ext>
            </a:extLst>
          </p:cNvPr>
          <p:cNvGrpSpPr/>
          <p:nvPr/>
        </p:nvGrpSpPr>
        <p:grpSpPr>
          <a:xfrm>
            <a:off x="1314138" y="158750"/>
            <a:ext cx="9144000" cy="6540500"/>
            <a:chOff x="0" y="317500"/>
            <a:chExt cx="9144000" cy="6540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2BD0B3-FC4C-4B02-B24E-DBD772766382}"/>
                </a:ext>
              </a:extLst>
            </p:cNvPr>
            <p:cNvSpPr/>
            <p:nvPr/>
          </p:nvSpPr>
          <p:spPr>
            <a:xfrm>
              <a:off x="0" y="317500"/>
              <a:ext cx="9144000" cy="65405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11">
              <a:extLst>
                <a:ext uri="{FF2B5EF4-FFF2-40B4-BE49-F238E27FC236}">
                  <a16:creationId xmlns:a16="http://schemas.microsoft.com/office/drawing/2014/main" id="{AF4BC781-C902-4959-87D4-8FC73F4E0832}"/>
                </a:ext>
              </a:extLst>
            </p:cNvPr>
            <p:cNvSpPr/>
            <p:nvPr/>
          </p:nvSpPr>
          <p:spPr>
            <a:xfrm>
              <a:off x="3924300" y="812800"/>
              <a:ext cx="5018394" cy="5664200"/>
            </a:xfrm>
            <a:prstGeom prst="roundRect">
              <a:avLst>
                <a:gd name="adj" fmla="val 3480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8">
              <a:extLst>
                <a:ext uri="{FF2B5EF4-FFF2-40B4-BE49-F238E27FC236}">
                  <a16:creationId xmlns:a16="http://schemas.microsoft.com/office/drawing/2014/main" id="{CE8D057F-9175-4C9E-831C-5E67825A5B5D}"/>
                </a:ext>
              </a:extLst>
            </p:cNvPr>
            <p:cNvSpPr/>
            <p:nvPr/>
          </p:nvSpPr>
          <p:spPr>
            <a:xfrm>
              <a:off x="3432928" y="1155700"/>
              <a:ext cx="1215272" cy="5925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salesforce_logo.png">
              <a:extLst>
                <a:ext uri="{FF2B5EF4-FFF2-40B4-BE49-F238E27FC236}">
                  <a16:creationId xmlns:a16="http://schemas.microsoft.com/office/drawing/2014/main" id="{EF3F63B4-4A05-4479-8A44-7BAEA0B02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701" y="1384301"/>
              <a:ext cx="1082394" cy="850899"/>
            </a:xfrm>
            <a:prstGeom prst="rect">
              <a:avLst/>
            </a:prstGeom>
          </p:spPr>
        </p:pic>
        <p:pic>
          <p:nvPicPr>
            <p:cNvPr id="9" name="Picture 2" descr="C:\Documents and Settings\csve\Local Settings\Temporary Internet Files\Content.IE5\KPABW9QF\MC900435242[1].png">
              <a:extLst>
                <a:ext uri="{FF2B5EF4-FFF2-40B4-BE49-F238E27FC236}">
                  <a16:creationId xmlns:a16="http://schemas.microsoft.com/office/drawing/2014/main" id="{FA7428DF-2C3C-4DA3-AD52-809A48768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3296671" y="7895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411C06DA-CEB5-429C-975D-6F21BE6CF7C7}"/>
                </a:ext>
              </a:extLst>
            </p:cNvPr>
            <p:cNvSpPr/>
            <p:nvPr/>
          </p:nvSpPr>
          <p:spPr>
            <a:xfrm>
              <a:off x="4803940" y="6825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Force.com</a:t>
              </a:r>
              <a:r>
                <a:rPr lang="en-US" sz="1400">
                  <a:solidFill>
                    <a:schemeClr val="tx1"/>
                  </a:solidFill>
                </a:rPr>
                <a:t> Platform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3BEED43C-A019-44A4-93F1-3D8E073701E9}"/>
                </a:ext>
              </a:extLst>
            </p:cNvPr>
            <p:cNvSpPr/>
            <p:nvPr/>
          </p:nvSpPr>
          <p:spPr>
            <a:xfrm>
              <a:off x="6134100" y="1143000"/>
              <a:ext cx="2667000" cy="5925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memory.png">
              <a:extLst>
                <a:ext uri="{FF2B5EF4-FFF2-40B4-BE49-F238E27FC236}">
                  <a16:creationId xmlns:a16="http://schemas.microsoft.com/office/drawing/2014/main" id="{9D3B512B-890B-4715-ADFF-9C93237E5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1300" y="812800"/>
              <a:ext cx="965200" cy="965200"/>
            </a:xfrm>
            <a:prstGeom prst="rect">
              <a:avLst/>
            </a:prstGeom>
          </p:spPr>
        </p:pic>
        <p:pic>
          <p:nvPicPr>
            <p:cNvPr id="13" name="Picture 12" descr="memory.png">
              <a:extLst>
                <a:ext uri="{FF2B5EF4-FFF2-40B4-BE49-F238E27FC236}">
                  <a16:creationId xmlns:a16="http://schemas.microsoft.com/office/drawing/2014/main" id="{F894AD2D-311A-41EE-B7BA-AB3EBCD6F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700" y="914400"/>
              <a:ext cx="965200" cy="965200"/>
            </a:xfrm>
            <a:prstGeom prst="rect">
              <a:avLst/>
            </a:prstGeom>
          </p:spPr>
        </p:pic>
        <p:sp>
          <p:nvSpPr>
            <p:cNvPr id="14" name="Rounded Rectangle 18">
              <a:extLst>
                <a:ext uri="{FF2B5EF4-FFF2-40B4-BE49-F238E27FC236}">
                  <a16:creationId xmlns:a16="http://schemas.microsoft.com/office/drawing/2014/main" id="{E054A685-A879-4B42-8C1E-260B1FAE7EDC}"/>
                </a:ext>
              </a:extLst>
            </p:cNvPr>
            <p:cNvSpPr/>
            <p:nvPr/>
          </p:nvSpPr>
          <p:spPr>
            <a:xfrm>
              <a:off x="6366040" y="15715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Metadata Cache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D7DE52-253E-4A86-9135-BC98A4A723C2}"/>
                </a:ext>
              </a:extLst>
            </p:cNvPr>
            <p:cNvGrpSpPr/>
            <p:nvPr/>
          </p:nvGrpSpPr>
          <p:grpSpPr>
            <a:xfrm>
              <a:off x="7061199" y="1977955"/>
              <a:ext cx="1651001" cy="587444"/>
              <a:chOff x="6743699" y="1927155"/>
              <a:chExt cx="1651001" cy="587444"/>
            </a:xfrm>
          </p:grpSpPr>
          <p:sp>
            <p:nvSpPr>
              <p:cNvPr id="177" name="Rounded Rectangle 21">
                <a:extLst>
                  <a:ext uri="{FF2B5EF4-FFF2-40B4-BE49-F238E27FC236}">
                    <a16:creationId xmlns:a16="http://schemas.microsoft.com/office/drawing/2014/main" id="{3818566B-5AA1-46CC-A2B0-20147867F0BA}"/>
                  </a:ext>
                </a:extLst>
              </p:cNvPr>
              <p:cNvSpPr/>
              <p:nvPr/>
            </p:nvSpPr>
            <p:spPr>
              <a:xfrm>
                <a:off x="6988340" y="1927155"/>
                <a:ext cx="14063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Bulk Processing Engine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8" name="Picture 4" descr="C:\Documents and Settings\Administrator\Local Settings\Temporary Internet Files\Content.IE5\S5CT05S7\MCj04326140000[1].png">
                <a:extLst>
                  <a:ext uri="{FF2B5EF4-FFF2-40B4-BE49-F238E27FC236}">
                    <a16:creationId xmlns:a16="http://schemas.microsoft.com/office/drawing/2014/main" id="{2A248F8F-7458-4973-B9A5-819D306E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AC14E7-CD16-463F-A8C1-9E0254D6E1A1}"/>
                </a:ext>
              </a:extLst>
            </p:cNvPr>
            <p:cNvGrpSpPr/>
            <p:nvPr/>
          </p:nvGrpSpPr>
          <p:grpSpPr>
            <a:xfrm>
              <a:off x="6642099" y="2587555"/>
              <a:ext cx="2082801" cy="574744"/>
              <a:chOff x="6743699" y="1939855"/>
              <a:chExt cx="2082801" cy="574744"/>
            </a:xfrm>
          </p:grpSpPr>
          <p:sp>
            <p:nvSpPr>
              <p:cNvPr id="175" name="Rounded Rectangle 24">
                <a:extLst>
                  <a:ext uri="{FF2B5EF4-FFF2-40B4-BE49-F238E27FC236}">
                    <a16:creationId xmlns:a16="http://schemas.microsoft.com/office/drawing/2014/main" id="{09B5E557-86A2-4D9F-A480-44B88D7B1D00}"/>
                  </a:ext>
                </a:extLst>
              </p:cNvPr>
              <p:cNvSpPr/>
              <p:nvPr/>
            </p:nvSpPr>
            <p:spPr>
              <a:xfrm>
                <a:off x="6988340" y="1939855"/>
                <a:ext cx="18381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Multitenant-aware Query </a:t>
                </a:r>
                <a:r>
                  <a:rPr lang="en-US" sz="1400" err="1">
                    <a:solidFill>
                      <a:schemeClr val="tx1"/>
                    </a:solidFill>
                  </a:rPr>
                  <a:t>Optimiser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6" name="Picture 4" descr="C:\Documents and Settings\Administrator\Local Settings\Temporary Internet Files\Content.IE5\S5CT05S7\MCj04326140000[1].png">
                <a:extLst>
                  <a:ext uri="{FF2B5EF4-FFF2-40B4-BE49-F238E27FC236}">
                    <a16:creationId xmlns:a16="http://schemas.microsoft.com/office/drawing/2014/main" id="{E3D641FE-F273-41BD-9D6D-0AE4D7EE50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AD57EB-8B03-4812-B745-3F141095143F}"/>
                </a:ext>
              </a:extLst>
            </p:cNvPr>
            <p:cNvGrpSpPr/>
            <p:nvPr/>
          </p:nvGrpSpPr>
          <p:grpSpPr>
            <a:xfrm>
              <a:off x="6629399" y="3197155"/>
              <a:ext cx="2082801" cy="574744"/>
              <a:chOff x="6743699" y="1939855"/>
              <a:chExt cx="2082801" cy="574744"/>
            </a:xfrm>
          </p:grpSpPr>
          <p:sp>
            <p:nvSpPr>
              <p:cNvPr id="173" name="Rounded Rectangle 27">
                <a:extLst>
                  <a:ext uri="{FF2B5EF4-FFF2-40B4-BE49-F238E27FC236}">
                    <a16:creationId xmlns:a16="http://schemas.microsoft.com/office/drawing/2014/main" id="{5AC49329-1D18-458D-9047-F0850FC0909B}"/>
                  </a:ext>
                </a:extLst>
              </p:cNvPr>
              <p:cNvSpPr/>
              <p:nvPr/>
            </p:nvSpPr>
            <p:spPr>
              <a:xfrm>
                <a:off x="6988340" y="1939855"/>
                <a:ext cx="18381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Runtime Application Generator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4" name="Picture 4" descr="C:\Documents and Settings\Administrator\Local Settings\Temporary Internet Files\Content.IE5\S5CT05S7\MCj04326140000[1].png">
                <a:extLst>
                  <a:ext uri="{FF2B5EF4-FFF2-40B4-BE49-F238E27FC236}">
                    <a16:creationId xmlns:a16="http://schemas.microsoft.com/office/drawing/2014/main" id="{BB67083B-1952-4E69-B96B-24761BD67E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526675-71F4-4F4E-871A-EC6B235037D6}"/>
                </a:ext>
              </a:extLst>
            </p:cNvPr>
            <p:cNvGrpSpPr/>
            <p:nvPr/>
          </p:nvGrpSpPr>
          <p:grpSpPr>
            <a:xfrm>
              <a:off x="6972299" y="3806755"/>
              <a:ext cx="1727201" cy="574744"/>
              <a:chOff x="6743699" y="1939855"/>
              <a:chExt cx="1727201" cy="574744"/>
            </a:xfrm>
          </p:grpSpPr>
          <p:sp>
            <p:nvSpPr>
              <p:cNvPr id="171" name="Rounded Rectangle 30">
                <a:extLst>
                  <a:ext uri="{FF2B5EF4-FFF2-40B4-BE49-F238E27FC236}">
                    <a16:creationId xmlns:a16="http://schemas.microsoft.com/office/drawing/2014/main" id="{735097A5-DA13-42C8-B59A-21C6CD993D7E}"/>
                  </a:ext>
                </a:extLst>
              </p:cNvPr>
              <p:cNvSpPr/>
              <p:nvPr/>
            </p:nvSpPr>
            <p:spPr>
              <a:xfrm>
                <a:off x="6988340" y="1939855"/>
                <a:ext cx="14825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Full-text Search Engine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2" name="Picture 4" descr="C:\Documents and Settings\Administrator\Local Settings\Temporary Internet Files\Content.IE5\S5CT05S7\MCj04326140000[1].png">
                <a:extLst>
                  <a:ext uri="{FF2B5EF4-FFF2-40B4-BE49-F238E27FC236}">
                    <a16:creationId xmlns:a16="http://schemas.microsoft.com/office/drawing/2014/main" id="{F4D06D4D-74B6-488F-BBDA-995C99AFB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FCFD44C-0E68-48DE-BB06-C903DDC94079}"/>
                </a:ext>
              </a:extLst>
            </p:cNvPr>
            <p:cNvGrpSpPr/>
            <p:nvPr/>
          </p:nvGrpSpPr>
          <p:grpSpPr>
            <a:xfrm>
              <a:off x="4165600" y="2146300"/>
              <a:ext cx="2292350" cy="2222500"/>
              <a:chOff x="3771900" y="2362200"/>
              <a:chExt cx="2292350" cy="2222500"/>
            </a:xfrm>
          </p:grpSpPr>
          <p:sp>
            <p:nvSpPr>
              <p:cNvPr id="72" name="Rounded Rectangle 32">
                <a:extLst>
                  <a:ext uri="{FF2B5EF4-FFF2-40B4-BE49-F238E27FC236}">
                    <a16:creationId xmlns:a16="http://schemas.microsoft.com/office/drawing/2014/main" id="{CC9A1288-BD73-4C02-84AC-0DB6A9C5190B}"/>
                  </a:ext>
                </a:extLst>
              </p:cNvPr>
              <p:cNvSpPr/>
              <p:nvPr/>
            </p:nvSpPr>
            <p:spPr>
              <a:xfrm>
                <a:off x="3771900" y="2362200"/>
                <a:ext cx="2292350" cy="210820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33">
                <a:extLst>
                  <a:ext uri="{FF2B5EF4-FFF2-40B4-BE49-F238E27FC236}">
                    <a16:creationId xmlns:a16="http://schemas.microsoft.com/office/drawing/2014/main" id="{C7A6AC16-21EE-4E33-A96A-7FFDB46E17B6}"/>
                  </a:ext>
                </a:extLst>
              </p:cNvPr>
              <p:cNvSpPr/>
              <p:nvPr/>
            </p:nvSpPr>
            <p:spPr>
              <a:xfrm>
                <a:off x="3889540" y="4302055"/>
                <a:ext cx="1634960" cy="2826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Shared Database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AAF660B-DCD4-47C0-8A3C-E1EDFC2A7344}"/>
                  </a:ext>
                </a:extLst>
              </p:cNvPr>
              <p:cNvGrpSpPr/>
              <p:nvPr/>
            </p:nvGrpSpPr>
            <p:grpSpPr>
              <a:xfrm>
                <a:off x="3907367" y="3496733"/>
                <a:ext cx="956733" cy="423334"/>
                <a:chOff x="787400" y="3797300"/>
                <a:chExt cx="956733" cy="42333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FE576861-F076-408B-A954-089422C5CD25}"/>
                    </a:ext>
                  </a:extLst>
                </p:cNvPr>
                <p:cNvSpPr/>
                <p:nvPr/>
              </p:nvSpPr>
              <p:spPr>
                <a:xfrm>
                  <a:off x="787400" y="3801534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A019AEFF-F320-4EF3-833D-39BCF6E81190}"/>
                    </a:ext>
                  </a:extLst>
                </p:cNvPr>
                <p:cNvSpPr/>
                <p:nvPr/>
              </p:nvSpPr>
              <p:spPr>
                <a:xfrm>
                  <a:off x="787400" y="386503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431DBCD4-6AFD-491A-82EB-7202C370BDAA}"/>
                    </a:ext>
                  </a:extLst>
                </p:cNvPr>
                <p:cNvSpPr/>
                <p:nvPr/>
              </p:nvSpPr>
              <p:spPr>
                <a:xfrm>
                  <a:off x="787400" y="39243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EAB63170-423A-4558-A0E7-14BED1166956}"/>
                    </a:ext>
                  </a:extLst>
                </p:cNvPr>
                <p:cNvSpPr/>
                <p:nvPr/>
              </p:nvSpPr>
              <p:spPr>
                <a:xfrm>
                  <a:off x="787400" y="39835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31F26FE-DC3D-46DF-8117-B8B30C84B8D7}"/>
                    </a:ext>
                  </a:extLst>
                </p:cNvPr>
                <p:cNvSpPr/>
                <p:nvPr/>
              </p:nvSpPr>
              <p:spPr>
                <a:xfrm>
                  <a:off x="787400" y="4042835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62676961-C509-4CE9-B1AC-A5FE30BF3C53}"/>
                    </a:ext>
                  </a:extLst>
                </p:cNvPr>
                <p:cNvSpPr/>
                <p:nvPr/>
              </p:nvSpPr>
              <p:spPr>
                <a:xfrm>
                  <a:off x="787400" y="41021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E16A7FF5-60C4-4F25-A0F7-50970559262F}"/>
                    </a:ext>
                  </a:extLst>
                </p:cNvPr>
                <p:cNvSpPr/>
                <p:nvPr/>
              </p:nvSpPr>
              <p:spPr>
                <a:xfrm>
                  <a:off x="787400" y="41613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8AB4AE19-1BDC-497C-BED3-D9CF486D8491}"/>
                    </a:ext>
                  </a:extLst>
                </p:cNvPr>
                <p:cNvCxnSpPr/>
                <p:nvPr/>
              </p:nvCxnSpPr>
              <p:spPr>
                <a:xfrm>
                  <a:off x="1528234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8639CDB8-1D39-463C-BF3A-2A02E7CF66E4}"/>
                    </a:ext>
                  </a:extLst>
                </p:cNvPr>
                <p:cNvCxnSpPr/>
                <p:nvPr/>
              </p:nvCxnSpPr>
              <p:spPr>
                <a:xfrm>
                  <a:off x="1333500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B1F9A9C-2611-40C2-AD69-8220BB89667F}"/>
                    </a:ext>
                  </a:extLst>
                </p:cNvPr>
                <p:cNvCxnSpPr/>
                <p:nvPr/>
              </p:nvCxnSpPr>
              <p:spPr>
                <a:xfrm>
                  <a:off x="1138767" y="3797300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330DC806-71F4-484E-9AB5-7B9C5721B514}"/>
                    </a:ext>
                  </a:extLst>
                </p:cNvPr>
                <p:cNvCxnSpPr/>
                <p:nvPr/>
              </p:nvCxnSpPr>
              <p:spPr>
                <a:xfrm>
                  <a:off x="960968" y="3801534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DB35D96-5AC6-46D6-BEE2-C60FF2698347}"/>
                  </a:ext>
                </a:extLst>
              </p:cNvPr>
              <p:cNvGrpSpPr/>
              <p:nvPr/>
            </p:nvGrpSpPr>
            <p:grpSpPr>
              <a:xfrm>
                <a:off x="3996267" y="3594100"/>
                <a:ext cx="956733" cy="423334"/>
                <a:chOff x="787400" y="3797300"/>
                <a:chExt cx="956733" cy="4233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4C27475-BF96-448F-BCD8-C00550056070}"/>
                    </a:ext>
                  </a:extLst>
                </p:cNvPr>
                <p:cNvSpPr/>
                <p:nvPr/>
              </p:nvSpPr>
              <p:spPr>
                <a:xfrm>
                  <a:off x="787400" y="3801534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F979EAFB-0CEB-49F6-AADE-E94DCA45B311}"/>
                    </a:ext>
                  </a:extLst>
                </p:cNvPr>
                <p:cNvSpPr/>
                <p:nvPr/>
              </p:nvSpPr>
              <p:spPr>
                <a:xfrm>
                  <a:off x="787400" y="386503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0647FA4-8DEB-4A34-A533-3C55681FE238}"/>
                    </a:ext>
                  </a:extLst>
                </p:cNvPr>
                <p:cNvSpPr/>
                <p:nvPr/>
              </p:nvSpPr>
              <p:spPr>
                <a:xfrm>
                  <a:off x="787400" y="39243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5AA28EC6-4190-4074-8037-5E3CDCB7923A}"/>
                    </a:ext>
                  </a:extLst>
                </p:cNvPr>
                <p:cNvSpPr/>
                <p:nvPr/>
              </p:nvSpPr>
              <p:spPr>
                <a:xfrm>
                  <a:off x="787400" y="39835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11007278-7119-492E-9451-9DF9E0C55FD7}"/>
                    </a:ext>
                  </a:extLst>
                </p:cNvPr>
                <p:cNvSpPr/>
                <p:nvPr/>
              </p:nvSpPr>
              <p:spPr>
                <a:xfrm>
                  <a:off x="787400" y="4042835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6EBC02EB-80D8-45C3-9637-412F6D08A06C}"/>
                    </a:ext>
                  </a:extLst>
                </p:cNvPr>
                <p:cNvSpPr/>
                <p:nvPr/>
              </p:nvSpPr>
              <p:spPr>
                <a:xfrm>
                  <a:off x="787400" y="41021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D8602854-F0D0-4192-BC37-71FDB2D9A91B}"/>
                    </a:ext>
                  </a:extLst>
                </p:cNvPr>
                <p:cNvSpPr/>
                <p:nvPr/>
              </p:nvSpPr>
              <p:spPr>
                <a:xfrm>
                  <a:off x="787400" y="41613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56462507-F9DC-4C81-8062-343F11AF573B}"/>
                    </a:ext>
                  </a:extLst>
                </p:cNvPr>
                <p:cNvCxnSpPr/>
                <p:nvPr/>
              </p:nvCxnSpPr>
              <p:spPr>
                <a:xfrm>
                  <a:off x="1528234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805F63FF-5180-45E6-A027-86CD97AAED12}"/>
                    </a:ext>
                  </a:extLst>
                </p:cNvPr>
                <p:cNvCxnSpPr/>
                <p:nvPr/>
              </p:nvCxnSpPr>
              <p:spPr>
                <a:xfrm>
                  <a:off x="1333500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1C8FBEB7-C7C9-445A-8989-40D0E9833CCB}"/>
                    </a:ext>
                  </a:extLst>
                </p:cNvPr>
                <p:cNvCxnSpPr/>
                <p:nvPr/>
              </p:nvCxnSpPr>
              <p:spPr>
                <a:xfrm>
                  <a:off x="1138767" y="3797300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46A71FB3-49E5-4D30-A4CB-FE4E87213039}"/>
                    </a:ext>
                  </a:extLst>
                </p:cNvPr>
                <p:cNvCxnSpPr/>
                <p:nvPr/>
              </p:nvCxnSpPr>
              <p:spPr>
                <a:xfrm>
                  <a:off x="960968" y="3801534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88D5061-F50B-4241-8C5D-CBCDC528A59A}"/>
                  </a:ext>
                </a:extLst>
              </p:cNvPr>
              <p:cNvGrpSpPr/>
              <p:nvPr/>
            </p:nvGrpSpPr>
            <p:grpSpPr>
              <a:xfrm>
                <a:off x="4093633" y="3687229"/>
                <a:ext cx="956733" cy="423334"/>
                <a:chOff x="4093633" y="3687229"/>
                <a:chExt cx="956733" cy="423334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56769808-B55B-4CC0-826A-F6D7D9D092AC}"/>
                    </a:ext>
                  </a:extLst>
                </p:cNvPr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74BEA756-9048-4F74-8DDF-24102D1D18EE}"/>
                    </a:ext>
                  </a:extLst>
                </p:cNvPr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C551D3A0-0575-4D10-AB9F-A1FC42F8E11C}"/>
                    </a:ext>
                  </a:extLst>
                </p:cNvPr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43E2EB6-2B14-4598-B67C-86090CF46E8D}"/>
                    </a:ext>
                  </a:extLst>
                </p:cNvPr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0E64AC37-0D2E-4B35-8A75-671492A3DE53}"/>
                    </a:ext>
                  </a:extLst>
                </p:cNvPr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EE4D8212-AA25-4722-BC06-433FA34D830A}"/>
                    </a:ext>
                  </a:extLst>
                </p:cNvPr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B0CC55F-4979-4E67-AEB0-372F98BB6466}"/>
                    </a:ext>
                  </a:extLst>
                </p:cNvPr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B82E6BF-810A-41BC-82D6-4BDB7B011E33}"/>
                    </a:ext>
                  </a:extLst>
                </p:cNvPr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9C31BF2-4E81-4461-BDF1-D35848907ABD}"/>
                    </a:ext>
                  </a:extLst>
                </p:cNvPr>
                <p:cNvCxnSpPr/>
                <p:nvPr/>
              </p:nvCxnSpPr>
              <p:spPr>
                <a:xfrm>
                  <a:off x="4639733" y="3691462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CB211FFD-E8C7-4889-ABC0-AC3C15BA60E5}"/>
                    </a:ext>
                  </a:extLst>
                </p:cNvPr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81AEEDA-AFA0-4C37-91D6-A9FEC041204F}"/>
                  </a:ext>
                </a:extLst>
              </p:cNvPr>
              <p:cNvCxnSpPr/>
              <p:nvPr/>
            </p:nvCxnSpPr>
            <p:spPr>
              <a:xfrm>
                <a:off x="4267201" y="3691463"/>
                <a:ext cx="0" cy="419100"/>
              </a:xfrm>
              <a:prstGeom prst="line">
                <a:avLst/>
              </a:prstGeom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DD107704-D749-4343-B93C-3E09EC9F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0404" y="4007279"/>
                <a:ext cx="560199" cy="383535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DACD186-FB8B-4F01-B30D-F2827B9F8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7704" y="4087140"/>
                <a:ext cx="560199" cy="383535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0B2ABEE2-D0E6-4EE1-8DF6-AF5E06F5CF7F}"/>
                  </a:ext>
                </a:extLst>
              </p:cNvPr>
              <p:cNvGrpSpPr/>
              <p:nvPr/>
            </p:nvGrpSpPr>
            <p:grpSpPr>
              <a:xfrm>
                <a:off x="3903133" y="2493429"/>
                <a:ext cx="554567" cy="423334"/>
                <a:chOff x="728133" y="5071529"/>
                <a:chExt cx="554567" cy="423334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4A3BB04-87A6-48AB-9DE5-805514AA18A6}"/>
                    </a:ext>
                  </a:extLst>
                </p:cNvPr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14AE0042-7CED-451E-9790-47AC849FB8E4}"/>
                    </a:ext>
                  </a:extLst>
                </p:cNvPr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8FDF2BDA-A29A-47F4-87C0-A721D56AF12D}"/>
                    </a:ext>
                  </a:extLst>
                </p:cNvPr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891E96D5-B6A8-4E62-9BF9-7E8FBB15419A}"/>
                    </a:ext>
                  </a:extLst>
                </p:cNvPr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F86D08F-7FEC-41EC-94C3-4EFD396B7401}"/>
                    </a:ext>
                  </a:extLst>
                </p:cNvPr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12689D3F-A332-4CE7-9571-379A353A628F}"/>
                    </a:ext>
                  </a:extLst>
                </p:cNvPr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EAD2360B-8667-4903-BBEC-92BC518DE946}"/>
                    </a:ext>
                  </a:extLst>
                </p:cNvPr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6DC57509-1B61-47C2-B861-102B6973046E}"/>
                    </a:ext>
                  </a:extLst>
                </p:cNvPr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38B6B363-D8B5-4B1F-91F1-270A0781C589}"/>
                    </a:ext>
                  </a:extLst>
                </p:cNvPr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4E4EE475-340B-47F9-97E0-219D2C33914C}"/>
                    </a:ext>
                  </a:extLst>
                </p:cNvPr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C0352E55-F021-4C75-86CB-0B2294DD317C}"/>
                    </a:ext>
                  </a:extLst>
                </p:cNvPr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918A5FB9-7AB5-4DA3-839A-1F7EAD79BECE}"/>
                  </a:ext>
                </a:extLst>
              </p:cNvPr>
              <p:cNvGrpSpPr/>
              <p:nvPr/>
            </p:nvGrpSpPr>
            <p:grpSpPr>
              <a:xfrm>
                <a:off x="3960283" y="2575979"/>
                <a:ext cx="554567" cy="423334"/>
                <a:chOff x="728133" y="5071529"/>
                <a:chExt cx="554567" cy="423334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44E2AF9B-5901-429F-A1B6-B0362D0573CF}"/>
                    </a:ext>
                  </a:extLst>
                </p:cNvPr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6993CFA-AA2B-47F0-A774-A61CDA07521D}"/>
                    </a:ext>
                  </a:extLst>
                </p:cNvPr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76AAB3E-4599-45D4-BF52-589B48FC8207}"/>
                    </a:ext>
                  </a:extLst>
                </p:cNvPr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FAA223D-66E8-427A-9532-4060E4E064CD}"/>
                    </a:ext>
                  </a:extLst>
                </p:cNvPr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CF62AD1-689D-40DC-89C0-3DCC1463ADBF}"/>
                    </a:ext>
                  </a:extLst>
                </p:cNvPr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6826687-07A6-47BE-A881-CF09DBD568AE}"/>
                    </a:ext>
                  </a:extLst>
                </p:cNvPr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F4066C83-90C0-4775-A093-E09CB6497D7F}"/>
                    </a:ext>
                  </a:extLst>
                </p:cNvPr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667F2CC7-4180-46FB-8DE2-F5B165EAD596}"/>
                    </a:ext>
                  </a:extLst>
                </p:cNvPr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D50685BA-E86A-43A0-839C-B1418529DFF4}"/>
                    </a:ext>
                  </a:extLst>
                </p:cNvPr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9DFEB70E-4DD9-4963-85BC-FEF160EFBBEB}"/>
                    </a:ext>
                  </a:extLst>
                </p:cNvPr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E66AF260-87B8-46B5-AAF1-1A2A86A212E5}"/>
                    </a:ext>
                  </a:extLst>
                </p:cNvPr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460FB7BF-B715-4975-B46D-9F4B77BC6DBF}"/>
                  </a:ext>
                </a:extLst>
              </p:cNvPr>
              <p:cNvGrpSpPr/>
              <p:nvPr/>
            </p:nvGrpSpPr>
            <p:grpSpPr>
              <a:xfrm>
                <a:off x="4023783" y="2658529"/>
                <a:ext cx="554567" cy="423334"/>
                <a:chOff x="728133" y="5071529"/>
                <a:chExt cx="554567" cy="423334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D0DFAD2-6FC9-40D4-9FD4-64F270749E8C}"/>
                    </a:ext>
                  </a:extLst>
                </p:cNvPr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AED609D-F499-4F2D-A0BA-600AAF9A5F73}"/>
                    </a:ext>
                  </a:extLst>
                </p:cNvPr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73B1451-9F53-4DDD-89F5-FBE30AA1BED1}"/>
                    </a:ext>
                  </a:extLst>
                </p:cNvPr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B398E39-C5B7-492D-85DC-224697F1C220}"/>
                    </a:ext>
                  </a:extLst>
                </p:cNvPr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2CC1D6FC-449C-48A8-8876-EDAFAE1B27BC}"/>
                    </a:ext>
                  </a:extLst>
                </p:cNvPr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0B9711A4-741F-4075-BE4C-06A4832A1736}"/>
                    </a:ext>
                  </a:extLst>
                </p:cNvPr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7B57C03-D59A-49E4-8A74-70A80403EAF2}"/>
                    </a:ext>
                  </a:extLst>
                </p:cNvPr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D22FAA5B-AA3B-41E8-B0FD-80470AD5B9DD}"/>
                    </a:ext>
                  </a:extLst>
                </p:cNvPr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605CFDB0-5CDC-44DC-936E-DC569D056AC6}"/>
                    </a:ext>
                  </a:extLst>
                </p:cNvPr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B7007FCE-CBF0-40A8-A31E-E56C4BCC3042}"/>
                    </a:ext>
                  </a:extLst>
                </p:cNvPr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F9303642-DDAF-49CA-824C-5573C1E86BA2}"/>
                    </a:ext>
                  </a:extLst>
                </p:cNvPr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Rounded Rectangle 122">
                <a:extLst>
                  <a:ext uri="{FF2B5EF4-FFF2-40B4-BE49-F238E27FC236}">
                    <a16:creationId xmlns:a16="http://schemas.microsoft.com/office/drawing/2014/main" id="{8C2A6C5A-AC8A-4045-9A83-A8DC4759116D}"/>
                  </a:ext>
                </a:extLst>
              </p:cNvPr>
              <p:cNvSpPr/>
              <p:nvPr/>
            </p:nvSpPr>
            <p:spPr>
              <a:xfrm>
                <a:off x="4029240" y="3940105"/>
                <a:ext cx="879310" cy="2127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Data Tables</a:t>
                </a:r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ounded Rectangle 123">
                <a:extLst>
                  <a:ext uri="{FF2B5EF4-FFF2-40B4-BE49-F238E27FC236}">
                    <a16:creationId xmlns:a16="http://schemas.microsoft.com/office/drawing/2014/main" id="{62C669FB-4A89-4AEB-B267-D5ACBCEEA494}"/>
                  </a:ext>
                </a:extLst>
              </p:cNvPr>
              <p:cNvSpPr/>
              <p:nvPr/>
            </p:nvSpPr>
            <p:spPr>
              <a:xfrm>
                <a:off x="3845090" y="2949505"/>
                <a:ext cx="879310" cy="2127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Pivot Tables</a:t>
                </a:r>
                <a:endParaRPr lang="en-US" sz="10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273AB27-412B-4637-AFB1-A5164DF3F3CB}"/>
                  </a:ext>
                </a:extLst>
              </p:cNvPr>
              <p:cNvGrpSpPr/>
              <p:nvPr/>
            </p:nvGrpSpPr>
            <p:grpSpPr>
              <a:xfrm>
                <a:off x="4868333" y="2487079"/>
                <a:ext cx="956733" cy="423334"/>
                <a:chOff x="4093633" y="3687229"/>
                <a:chExt cx="956733" cy="423334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0FD7C93-B2EF-4656-8279-E0B2DF7F09C3}"/>
                    </a:ext>
                  </a:extLst>
                </p:cNvPr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0"/>
                  <a:tileRect/>
                </a:gradFill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6926F19-592A-47D3-A9EF-84BB45438C9C}"/>
                    </a:ext>
                  </a:extLst>
                </p:cNvPr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27F8ACC-25E8-402D-84BE-761C63852812}"/>
                    </a:ext>
                  </a:extLst>
                </p:cNvPr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1BF69AD-D362-4326-874E-8DDF6653D421}"/>
                    </a:ext>
                  </a:extLst>
                </p:cNvPr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EBD7B4F-8F37-4B0F-9DD5-4D47C5EF1BCC}"/>
                    </a:ext>
                  </a:extLst>
                </p:cNvPr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4E13D18-ABDA-491C-A63C-ABA82331E9EA}"/>
                    </a:ext>
                  </a:extLst>
                </p:cNvPr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949863A-D6CA-449B-A8B5-07A1B11AF21C}"/>
                    </a:ext>
                  </a:extLst>
                </p:cNvPr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901F2379-FC9C-4F92-97BF-B2C233653479}"/>
                    </a:ext>
                  </a:extLst>
                </p:cNvPr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F1762160-34AE-45BF-8148-4F5359231CCE}"/>
                    </a:ext>
                  </a:extLst>
                </p:cNvPr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BEBC7CF-5B2D-4DBF-A273-1861B5A758BB}"/>
                  </a:ext>
                </a:extLst>
              </p:cNvPr>
              <p:cNvGrpSpPr/>
              <p:nvPr/>
            </p:nvGrpSpPr>
            <p:grpSpPr>
              <a:xfrm>
                <a:off x="5020733" y="2639479"/>
                <a:ext cx="956733" cy="423334"/>
                <a:chOff x="4093633" y="3687229"/>
                <a:chExt cx="956733" cy="423334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E13A439C-B271-4758-B6DA-37C106221E9B}"/>
                    </a:ext>
                  </a:extLst>
                </p:cNvPr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0"/>
                  <a:tileRect/>
                </a:gradFill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0717717-7528-4FCF-9120-1D57A3FA9F3A}"/>
                    </a:ext>
                  </a:extLst>
                </p:cNvPr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F76DC3F-578F-4F00-A8A0-2BEAA5D5A598}"/>
                    </a:ext>
                  </a:extLst>
                </p:cNvPr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CA808594-1B3D-4542-9005-2A85BC787AB8}"/>
                    </a:ext>
                  </a:extLst>
                </p:cNvPr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A24B3DD9-D92B-4BCE-97D6-D89468552EBF}"/>
                    </a:ext>
                  </a:extLst>
                </p:cNvPr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22ECE174-9DC5-4AF1-B75B-00A0A8B9A44B}"/>
                    </a:ext>
                  </a:extLst>
                </p:cNvPr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84513D76-ED39-4E61-9F17-40D35B517564}"/>
                    </a:ext>
                  </a:extLst>
                </p:cNvPr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A70AD4F-948F-450E-B42F-05435B2B231B}"/>
                    </a:ext>
                  </a:extLst>
                </p:cNvPr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ACDE2550-4BD3-489F-A682-A1C1C74DCF1F}"/>
                    </a:ext>
                  </a:extLst>
                </p:cNvPr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87" name="Rounded Rectangle 135">
                <a:extLst>
                  <a:ext uri="{FF2B5EF4-FFF2-40B4-BE49-F238E27FC236}">
                    <a16:creationId xmlns:a16="http://schemas.microsoft.com/office/drawing/2014/main" id="{B4664386-9786-4F6B-8E74-F4C9ED2E0998}"/>
                  </a:ext>
                </a:extLst>
              </p:cNvPr>
              <p:cNvSpPr/>
              <p:nvPr/>
            </p:nvSpPr>
            <p:spPr>
              <a:xfrm>
                <a:off x="4905540" y="2892355"/>
                <a:ext cx="993610" cy="3969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Metadata Tables (UDD)</a:t>
                </a:r>
                <a:endParaRPr lang="en-US" sz="10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Cloud">
              <a:extLst>
                <a:ext uri="{FF2B5EF4-FFF2-40B4-BE49-F238E27FC236}">
                  <a16:creationId xmlns:a16="http://schemas.microsoft.com/office/drawing/2014/main" id="{1C5905D3-C8F4-4AB3-B9C7-F423C1ACA12C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6875203" y="5960612"/>
              <a:ext cx="1295031" cy="7273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sp>
          <p:nvSpPr>
            <p:cNvPr id="21" name="Cloud">
              <a:extLst>
                <a:ext uri="{FF2B5EF4-FFF2-40B4-BE49-F238E27FC236}">
                  <a16:creationId xmlns:a16="http://schemas.microsoft.com/office/drawing/2014/main" id="{04CEFF30-D696-499B-9EB2-506FE7422C09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7678903" y="6113008"/>
              <a:ext cx="1037997" cy="58295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B05FCF-0DE5-43C3-8858-75F0FAA034F6}"/>
                </a:ext>
              </a:extLst>
            </p:cNvPr>
            <p:cNvGrpSpPr/>
            <p:nvPr/>
          </p:nvGrpSpPr>
          <p:grpSpPr>
            <a:xfrm>
              <a:off x="4121150" y="4527550"/>
              <a:ext cx="3244850" cy="1409700"/>
              <a:chOff x="4032250" y="4654550"/>
              <a:chExt cx="3244850" cy="1409700"/>
            </a:xfrm>
          </p:grpSpPr>
          <p:sp>
            <p:nvSpPr>
              <p:cNvPr id="58" name="Rounded Rectangle 146">
                <a:extLst>
                  <a:ext uri="{FF2B5EF4-FFF2-40B4-BE49-F238E27FC236}">
                    <a16:creationId xmlns:a16="http://schemas.microsoft.com/office/drawing/2014/main" id="{1A0F22F6-88FC-4B67-8C95-54B8D525E55F}"/>
                  </a:ext>
                </a:extLst>
              </p:cNvPr>
              <p:cNvSpPr/>
              <p:nvPr/>
            </p:nvSpPr>
            <p:spPr>
              <a:xfrm>
                <a:off x="4032250" y="4654550"/>
                <a:ext cx="3244850" cy="131445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147">
                <a:extLst>
                  <a:ext uri="{FF2B5EF4-FFF2-40B4-BE49-F238E27FC236}">
                    <a16:creationId xmlns:a16="http://schemas.microsoft.com/office/drawing/2014/main" id="{65E2FBB0-5288-4057-88F4-06BAECB59C61}"/>
                  </a:ext>
                </a:extLst>
              </p:cNvPr>
              <p:cNvSpPr/>
              <p:nvPr/>
            </p:nvSpPr>
            <p:spPr>
              <a:xfrm>
                <a:off x="4143540" y="5781605"/>
                <a:ext cx="2562060" cy="2826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Virtual Application Components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1E8721D9-9A3A-45B9-ACB2-B4D3F2808B7D}"/>
                  </a:ext>
                </a:extLst>
              </p:cNvPr>
              <p:cNvGrpSpPr/>
              <p:nvPr/>
            </p:nvGrpSpPr>
            <p:grpSpPr>
              <a:xfrm>
                <a:off x="4127500" y="4775200"/>
                <a:ext cx="965200" cy="863600"/>
                <a:chOff x="1727200" y="3187700"/>
                <a:chExt cx="965200" cy="863600"/>
              </a:xfrm>
            </p:grpSpPr>
            <p:sp>
              <p:nvSpPr>
                <p:cNvPr id="69" name="Document 151">
                  <a:extLst>
                    <a:ext uri="{FF2B5EF4-FFF2-40B4-BE49-F238E27FC236}">
                      <a16:creationId xmlns:a16="http://schemas.microsoft.com/office/drawing/2014/main" id="{D71E0B9B-F768-4DBF-9C30-CD22BBD34E0D}"/>
                    </a:ext>
                  </a:extLst>
                </p:cNvPr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Document 155">
                  <a:extLst>
                    <a:ext uri="{FF2B5EF4-FFF2-40B4-BE49-F238E27FC236}">
                      <a16:creationId xmlns:a16="http://schemas.microsoft.com/office/drawing/2014/main" id="{EC92EEFB-2F1A-4684-8688-7A006344669B}"/>
                    </a:ext>
                  </a:extLst>
                </p:cNvPr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Document 154">
                  <a:extLst>
                    <a:ext uri="{FF2B5EF4-FFF2-40B4-BE49-F238E27FC236}">
                      <a16:creationId xmlns:a16="http://schemas.microsoft.com/office/drawing/2014/main" id="{AD7E8A7C-BBD8-43F5-8360-BD6AE09D3877}"/>
                    </a:ext>
                  </a:extLst>
                </p:cNvPr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</a:rPr>
                    <a:t>COMMON APPLICATION SCREENS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3457850-05C5-4A4A-B0DC-FFB311201D67}"/>
                  </a:ext>
                </a:extLst>
              </p:cNvPr>
              <p:cNvGrpSpPr/>
              <p:nvPr/>
            </p:nvGrpSpPr>
            <p:grpSpPr>
              <a:xfrm>
                <a:off x="5156200" y="4762500"/>
                <a:ext cx="965200" cy="863600"/>
                <a:chOff x="1727200" y="3187700"/>
                <a:chExt cx="965200" cy="863600"/>
              </a:xfrm>
            </p:grpSpPr>
            <p:sp>
              <p:nvSpPr>
                <p:cNvPr id="66" name="Document 158">
                  <a:extLst>
                    <a:ext uri="{FF2B5EF4-FFF2-40B4-BE49-F238E27FC236}">
                      <a16:creationId xmlns:a16="http://schemas.microsoft.com/office/drawing/2014/main" id="{80935FD0-3A16-49B2-A74B-98667FD249DC}"/>
                    </a:ext>
                  </a:extLst>
                </p:cNvPr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Document 159">
                  <a:extLst>
                    <a:ext uri="{FF2B5EF4-FFF2-40B4-BE49-F238E27FC236}">
                      <a16:creationId xmlns:a16="http://schemas.microsoft.com/office/drawing/2014/main" id="{F092B4AA-2310-478D-9276-57F3A55B46ED}"/>
                    </a:ext>
                  </a:extLst>
                </p:cNvPr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Document 160">
                  <a:extLst>
                    <a:ext uri="{FF2B5EF4-FFF2-40B4-BE49-F238E27FC236}">
                      <a16:creationId xmlns:a16="http://schemas.microsoft.com/office/drawing/2014/main" id="{F5FB3074-DDEF-4DD4-903E-AD1A75C43A5B}"/>
                    </a:ext>
                  </a:extLst>
                </p:cNvPr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</a:rPr>
                    <a:t>TENANT-SPECIFIC</a:t>
                  </a:r>
                </a:p>
                <a:p>
                  <a:pPr algn="ctr"/>
                  <a:r>
                    <a:rPr lang="en-US" sz="900">
                      <a:solidFill>
                        <a:schemeClr val="tx1"/>
                      </a:solidFill>
                    </a:rPr>
                    <a:t>SCREENS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36F1DF5-0CB0-4336-96AE-22C36B70FF6A}"/>
                  </a:ext>
                </a:extLst>
              </p:cNvPr>
              <p:cNvGrpSpPr/>
              <p:nvPr/>
            </p:nvGrpSpPr>
            <p:grpSpPr>
              <a:xfrm>
                <a:off x="6172200" y="4749800"/>
                <a:ext cx="965200" cy="863600"/>
                <a:chOff x="1727200" y="3187700"/>
                <a:chExt cx="965200" cy="863600"/>
              </a:xfrm>
            </p:grpSpPr>
            <p:sp>
              <p:nvSpPr>
                <p:cNvPr id="63" name="Document 162">
                  <a:extLst>
                    <a:ext uri="{FF2B5EF4-FFF2-40B4-BE49-F238E27FC236}">
                      <a16:creationId xmlns:a16="http://schemas.microsoft.com/office/drawing/2014/main" id="{3B64BBC2-B6EE-4114-B362-14A449801EA2}"/>
                    </a:ext>
                  </a:extLst>
                </p:cNvPr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Document 163">
                  <a:extLst>
                    <a:ext uri="{FF2B5EF4-FFF2-40B4-BE49-F238E27FC236}">
                      <a16:creationId xmlns:a16="http://schemas.microsoft.com/office/drawing/2014/main" id="{22F8B1F1-F28E-46D4-9DDE-DBA7794576C7}"/>
                    </a:ext>
                  </a:extLst>
                </p:cNvPr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Document 164">
                  <a:extLst>
                    <a:ext uri="{FF2B5EF4-FFF2-40B4-BE49-F238E27FC236}">
                      <a16:creationId xmlns:a16="http://schemas.microsoft.com/office/drawing/2014/main" id="{C3438103-B105-4474-8CD6-CACF48BDCEA3}"/>
                    </a:ext>
                  </a:extLst>
                </p:cNvPr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</a:rPr>
                    <a:t>OBJECTS (TABLES)</a:t>
                  </a: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ED07BB-169B-4806-ADC4-1E5C1B847BEF}"/>
                </a:ext>
              </a:extLst>
            </p:cNvPr>
            <p:cNvGrpSpPr/>
            <p:nvPr/>
          </p:nvGrpSpPr>
          <p:grpSpPr>
            <a:xfrm>
              <a:off x="8128000" y="4356100"/>
              <a:ext cx="584200" cy="571500"/>
              <a:chOff x="8140700" y="4686300"/>
              <a:chExt cx="584200" cy="571500"/>
            </a:xfrm>
          </p:grpSpPr>
          <p:sp>
            <p:nvSpPr>
              <p:cNvPr id="55" name="Isosceles Triangle 54">
                <a:extLst>
                  <a:ext uri="{FF2B5EF4-FFF2-40B4-BE49-F238E27FC236}">
                    <a16:creationId xmlns:a16="http://schemas.microsoft.com/office/drawing/2014/main" id="{647FD4ED-485F-4619-A629-F467CEC39A57}"/>
                  </a:ext>
                </a:extLst>
              </p:cNvPr>
              <p:cNvSpPr/>
              <p:nvPr/>
            </p:nvSpPr>
            <p:spPr>
              <a:xfrm>
                <a:off x="8166100" y="46863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D1106425-DF5D-4E7C-9F00-4DE3F2A253BC}"/>
                  </a:ext>
                </a:extLst>
              </p:cNvPr>
              <p:cNvSpPr/>
              <p:nvPr/>
            </p:nvSpPr>
            <p:spPr>
              <a:xfrm>
                <a:off x="8318500" y="48387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B3CD8203-9F84-4414-8DE1-C40F48E643F9}"/>
                  </a:ext>
                </a:extLst>
              </p:cNvPr>
              <p:cNvSpPr/>
              <p:nvPr/>
            </p:nvSpPr>
            <p:spPr>
              <a:xfrm>
                <a:off x="8140700" y="48895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ounded Rectangle 170">
              <a:extLst>
                <a:ext uri="{FF2B5EF4-FFF2-40B4-BE49-F238E27FC236}">
                  <a16:creationId xmlns:a16="http://schemas.microsoft.com/office/drawing/2014/main" id="{0877EA6D-E8BE-4FE0-B7E7-2ED664C3756B}"/>
                </a:ext>
              </a:extLst>
            </p:cNvPr>
            <p:cNvSpPr/>
            <p:nvPr/>
          </p:nvSpPr>
          <p:spPr>
            <a:xfrm>
              <a:off x="8080540" y="4797355"/>
              <a:ext cx="745960" cy="2699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Indexes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pic>
          <p:nvPicPr>
            <p:cNvPr id="25" name="Picture 24" descr="MC900439805.PNG">
              <a:extLst>
                <a:ext uri="{FF2B5EF4-FFF2-40B4-BE49-F238E27FC236}">
                  <a16:creationId xmlns:a16="http://schemas.microsoft.com/office/drawing/2014/main" id="{18F334F6-95D8-4E83-9500-087C0E5F7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46900">
              <a:off x="7264400" y="4445000"/>
              <a:ext cx="952500" cy="952500"/>
            </a:xfrm>
            <a:prstGeom prst="rect">
              <a:avLst/>
            </a:prstGeom>
          </p:spPr>
        </p:pic>
        <p:sp>
          <p:nvSpPr>
            <p:cNvPr id="26" name="Left-Right Arrow 173">
              <a:extLst>
                <a:ext uri="{FF2B5EF4-FFF2-40B4-BE49-F238E27FC236}">
                  <a16:creationId xmlns:a16="http://schemas.microsoft.com/office/drawing/2014/main" id="{8FD406C5-7E24-49AE-A5A9-3C06E09E3464}"/>
                </a:ext>
              </a:extLst>
            </p:cNvPr>
            <p:cNvSpPr/>
            <p:nvPr/>
          </p:nvSpPr>
          <p:spPr>
            <a:xfrm rot="10800000" flipV="1">
              <a:off x="4779302" y="1340811"/>
              <a:ext cx="1202397" cy="2212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2237C8-FA00-404C-BDB7-C892DC5AA7BD}"/>
                </a:ext>
              </a:extLst>
            </p:cNvPr>
            <p:cNvGrpSpPr/>
            <p:nvPr/>
          </p:nvGrpSpPr>
          <p:grpSpPr>
            <a:xfrm>
              <a:off x="1905000" y="5562600"/>
              <a:ext cx="1638300" cy="1117600"/>
              <a:chOff x="330200" y="5638800"/>
              <a:chExt cx="1638300" cy="1117600"/>
            </a:xfrm>
          </p:grpSpPr>
          <p:sp>
            <p:nvSpPr>
              <p:cNvPr id="53" name="Rounded Rectangle 180">
                <a:extLst>
                  <a:ext uri="{FF2B5EF4-FFF2-40B4-BE49-F238E27FC236}">
                    <a16:creationId xmlns:a16="http://schemas.microsoft.com/office/drawing/2014/main" id="{3EDFD853-BD3C-4161-B8AA-CFA005F2626A}"/>
                  </a:ext>
                </a:extLst>
              </p:cNvPr>
              <p:cNvSpPr/>
              <p:nvPr/>
            </p:nvSpPr>
            <p:spPr>
              <a:xfrm>
                <a:off x="524040" y="6251505"/>
                <a:ext cx="1253960" cy="5048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User-base 3: Application 3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4365175-BDDC-43E9-B3A3-6917F1418839}"/>
                  </a:ext>
                </a:extLst>
              </p:cNvPr>
              <p:cNvSpPr/>
              <p:nvPr/>
            </p:nvSpPr>
            <p:spPr>
              <a:xfrm>
                <a:off x="330200" y="5638800"/>
                <a:ext cx="1638300" cy="660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9C74824-8485-4CFB-9FD5-E4A6DEF2A585}"/>
                </a:ext>
              </a:extLst>
            </p:cNvPr>
            <p:cNvGrpSpPr/>
            <p:nvPr/>
          </p:nvGrpSpPr>
          <p:grpSpPr>
            <a:xfrm>
              <a:off x="194746" y="414144"/>
              <a:ext cx="1646754" cy="1681356"/>
              <a:chOff x="321746" y="5075044"/>
              <a:chExt cx="1646754" cy="1681356"/>
            </a:xfrm>
          </p:grpSpPr>
          <p:sp>
            <p:nvSpPr>
              <p:cNvPr id="47" name="Rounded Rectangle 183">
                <a:extLst>
                  <a:ext uri="{FF2B5EF4-FFF2-40B4-BE49-F238E27FC236}">
                    <a16:creationId xmlns:a16="http://schemas.microsoft.com/office/drawing/2014/main" id="{191E44CF-14B2-40D9-A59E-98DF1B06EC58}"/>
                  </a:ext>
                </a:extLst>
              </p:cNvPr>
              <p:cNvSpPr/>
              <p:nvPr/>
            </p:nvSpPr>
            <p:spPr>
              <a:xfrm>
                <a:off x="524040" y="6251505"/>
                <a:ext cx="1253960" cy="5048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User-base 1: Application 1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925486-164D-4058-A3CE-5D1B68510FAC}"/>
                  </a:ext>
                </a:extLst>
              </p:cNvPr>
              <p:cNvSpPr/>
              <p:nvPr/>
            </p:nvSpPr>
            <p:spPr>
              <a:xfrm>
                <a:off x="330200" y="5638800"/>
                <a:ext cx="1638300" cy="660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9" name="Picture 48" descr="MC900433943.PNG">
                <a:extLst>
                  <a:ext uri="{FF2B5EF4-FFF2-40B4-BE49-F238E27FC236}">
                    <a16:creationId xmlns:a16="http://schemas.microsoft.com/office/drawing/2014/main" id="{48A4ACF4-2482-4B4D-B11E-D958E9897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0346" y="50750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50" name="Picture 49" descr="MC900433943.PNG">
                <a:extLst>
                  <a:ext uri="{FF2B5EF4-FFF2-40B4-BE49-F238E27FC236}">
                    <a16:creationId xmlns:a16="http://schemas.microsoft.com/office/drawing/2014/main" id="{8E4D44BE-0A9E-4852-BD0A-D2E4386C1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1746" y="52909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51" name="Picture 50" descr="MC900433943.PNG">
                <a:extLst>
                  <a:ext uri="{FF2B5EF4-FFF2-40B4-BE49-F238E27FC236}">
                    <a16:creationId xmlns:a16="http://schemas.microsoft.com/office/drawing/2014/main" id="{9ECD25CB-8B87-4FFA-89AF-7BA9962FB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3246" y="52020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52" name="Picture 51" descr="MC900433943.PNG">
                <a:extLst>
                  <a:ext uri="{FF2B5EF4-FFF2-40B4-BE49-F238E27FC236}">
                    <a16:creationId xmlns:a16="http://schemas.microsoft.com/office/drawing/2014/main" id="{F97FE557-E082-4CDA-A78C-4FA73397A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13846" y="5544944"/>
                <a:ext cx="706954" cy="70695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E2FDD92-BBBC-4A63-B635-3B82CE0B146D}"/>
                </a:ext>
              </a:extLst>
            </p:cNvPr>
            <p:cNvGrpSpPr/>
            <p:nvPr/>
          </p:nvGrpSpPr>
          <p:grpSpPr>
            <a:xfrm>
              <a:off x="215900" y="3656067"/>
              <a:ext cx="1638300" cy="1589033"/>
              <a:chOff x="215900" y="3656067"/>
              <a:chExt cx="1638300" cy="158903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C798F4A-7A34-41E0-BAF0-398A413FB21D}"/>
                  </a:ext>
                </a:extLst>
              </p:cNvPr>
              <p:cNvGrpSpPr/>
              <p:nvPr/>
            </p:nvGrpSpPr>
            <p:grpSpPr>
              <a:xfrm>
                <a:off x="215900" y="4127500"/>
                <a:ext cx="1638300" cy="1117600"/>
                <a:chOff x="330200" y="5638800"/>
                <a:chExt cx="1638300" cy="1117600"/>
              </a:xfrm>
            </p:grpSpPr>
            <p:sp>
              <p:nvSpPr>
                <p:cNvPr id="45" name="Rounded Rectangle 190">
                  <a:extLst>
                    <a:ext uri="{FF2B5EF4-FFF2-40B4-BE49-F238E27FC236}">
                      <a16:creationId xmlns:a16="http://schemas.microsoft.com/office/drawing/2014/main" id="{DFEC930C-29D9-4A1B-91EF-3C3849F7D9DB}"/>
                    </a:ext>
                  </a:extLst>
                </p:cNvPr>
                <p:cNvSpPr/>
                <p:nvPr/>
              </p:nvSpPr>
              <p:spPr>
                <a:xfrm>
                  <a:off x="524040" y="6251505"/>
                  <a:ext cx="1253960" cy="504895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>
                      <a:solidFill>
                        <a:schemeClr val="tx1"/>
                      </a:solidFill>
                    </a:rPr>
                    <a:t>User-base 2: Application 2</a:t>
                  </a:r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EC772952-621D-4464-A04C-29E79E02F446}"/>
                    </a:ext>
                  </a:extLst>
                </p:cNvPr>
                <p:cNvSpPr/>
                <p:nvPr/>
              </p:nvSpPr>
              <p:spPr>
                <a:xfrm>
                  <a:off x="330200" y="5638800"/>
                  <a:ext cx="1638300" cy="660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2" name="Picture 41" descr="MC900433942.PNG">
                <a:extLst>
                  <a:ext uri="{FF2B5EF4-FFF2-40B4-BE49-F238E27FC236}">
                    <a16:creationId xmlns:a16="http://schemas.microsoft.com/office/drawing/2014/main" id="{76F41FFD-1950-41C1-893A-7E1C1EE42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07200" y="3656067"/>
                <a:ext cx="810400" cy="810400"/>
              </a:xfrm>
              <a:prstGeom prst="rect">
                <a:avLst/>
              </a:prstGeom>
            </p:spPr>
          </p:pic>
          <p:pic>
            <p:nvPicPr>
              <p:cNvPr id="43" name="Picture 42" descr="MC900433942.PNG">
                <a:extLst>
                  <a:ext uri="{FF2B5EF4-FFF2-40B4-BE49-F238E27FC236}">
                    <a16:creationId xmlns:a16="http://schemas.microsoft.com/office/drawing/2014/main" id="{072B4AFB-855F-4AFD-9486-53EE21AF4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700" y="3732267"/>
                <a:ext cx="810400" cy="810400"/>
              </a:xfrm>
              <a:prstGeom prst="rect">
                <a:avLst/>
              </a:prstGeom>
            </p:spPr>
          </p:pic>
          <p:pic>
            <p:nvPicPr>
              <p:cNvPr id="44" name="Picture 43" descr="MC900433942.PNG">
                <a:extLst>
                  <a:ext uri="{FF2B5EF4-FFF2-40B4-BE49-F238E27FC236}">
                    <a16:creationId xmlns:a16="http://schemas.microsoft.com/office/drawing/2014/main" id="{4DAC4F3F-52E4-44D2-BDD2-0F50A322B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18300" y="3897367"/>
                <a:ext cx="810400" cy="810400"/>
              </a:xfrm>
              <a:prstGeom prst="rect">
                <a:avLst/>
              </a:prstGeom>
            </p:spPr>
          </p:pic>
        </p:grpSp>
        <p:pic>
          <p:nvPicPr>
            <p:cNvPr id="30" name="Picture 29" descr="MC900433941.PNG">
              <a:extLst>
                <a:ext uri="{FF2B5EF4-FFF2-40B4-BE49-F238E27FC236}">
                  <a16:creationId xmlns:a16="http://schemas.microsoft.com/office/drawing/2014/main" id="{231FD946-AA51-4DE5-8EB1-CE863B9EF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700" y="5012022"/>
              <a:ext cx="711199" cy="779178"/>
            </a:xfrm>
            <a:prstGeom prst="rect">
              <a:avLst/>
            </a:prstGeom>
          </p:spPr>
        </p:pic>
        <p:pic>
          <p:nvPicPr>
            <p:cNvPr id="31" name="Picture 30" descr="MC900433941.PNG">
              <a:extLst>
                <a:ext uri="{FF2B5EF4-FFF2-40B4-BE49-F238E27FC236}">
                  <a16:creationId xmlns:a16="http://schemas.microsoft.com/office/drawing/2014/main" id="{0144D3EA-F8CE-4D0D-9761-D2DF8911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100" y="5227922"/>
              <a:ext cx="711199" cy="779178"/>
            </a:xfrm>
            <a:prstGeom prst="rect">
              <a:avLst/>
            </a:prstGeom>
          </p:spPr>
        </p:pic>
        <p:pic>
          <p:nvPicPr>
            <p:cNvPr id="32" name="Picture 31" descr="MC900433941.PNG">
              <a:extLst>
                <a:ext uri="{FF2B5EF4-FFF2-40B4-BE49-F238E27FC236}">
                  <a16:creationId xmlns:a16="http://schemas.microsoft.com/office/drawing/2014/main" id="{14DD4A09-E3AC-4879-906E-4654C3146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5367622"/>
              <a:ext cx="711199" cy="779178"/>
            </a:xfrm>
            <a:prstGeom prst="rect">
              <a:avLst/>
            </a:prstGeom>
          </p:spPr>
        </p:pic>
        <p:sp>
          <p:nvSpPr>
            <p:cNvPr id="33" name="Freeform 200">
              <a:extLst>
                <a:ext uri="{FF2B5EF4-FFF2-40B4-BE49-F238E27FC236}">
                  <a16:creationId xmlns:a16="http://schemas.microsoft.com/office/drawing/2014/main" id="{801E7A60-CD90-4412-B855-47C7D4912D6D}"/>
                </a:ext>
              </a:extLst>
            </p:cNvPr>
            <p:cNvSpPr/>
            <p:nvPr/>
          </p:nvSpPr>
          <p:spPr>
            <a:xfrm>
              <a:off x="1289038" y="1091395"/>
              <a:ext cx="2025662" cy="1982043"/>
            </a:xfrm>
            <a:custGeom>
              <a:avLst/>
              <a:gdLst>
                <a:gd name="connsiteX0" fmla="*/ 133362 w 2025662"/>
                <a:gd name="connsiteY0" fmla="*/ 267505 h 1982043"/>
                <a:gd name="connsiteX1" fmla="*/ 476262 w 2025662"/>
                <a:gd name="connsiteY1" fmla="*/ 805 h 1982043"/>
                <a:gd name="connsiteX2" fmla="*/ 755662 w 2025662"/>
                <a:gd name="connsiteY2" fmla="*/ 343705 h 1982043"/>
                <a:gd name="connsiteX3" fmla="*/ 768362 w 2025662"/>
                <a:gd name="connsiteY3" fmla="*/ 750105 h 1982043"/>
                <a:gd name="connsiteX4" fmla="*/ 514362 w 2025662"/>
                <a:gd name="connsiteY4" fmla="*/ 1054905 h 1982043"/>
                <a:gd name="connsiteX5" fmla="*/ 57162 w 2025662"/>
                <a:gd name="connsiteY5" fmla="*/ 1359705 h 1982043"/>
                <a:gd name="connsiteX6" fmla="*/ 44462 w 2025662"/>
                <a:gd name="connsiteY6" fmla="*/ 1778805 h 1982043"/>
                <a:gd name="connsiteX7" fmla="*/ 400062 w 2025662"/>
                <a:gd name="connsiteY7" fmla="*/ 1982005 h 1982043"/>
                <a:gd name="connsiteX8" fmla="*/ 831862 w 2025662"/>
                <a:gd name="connsiteY8" fmla="*/ 1791505 h 1982043"/>
                <a:gd name="connsiteX9" fmla="*/ 1174762 w 2025662"/>
                <a:gd name="connsiteY9" fmla="*/ 1334305 h 1982043"/>
                <a:gd name="connsiteX10" fmla="*/ 1250962 w 2025662"/>
                <a:gd name="connsiteY10" fmla="*/ 813605 h 1982043"/>
                <a:gd name="connsiteX11" fmla="*/ 2025662 w 2025662"/>
                <a:gd name="connsiteY11" fmla="*/ 559605 h 198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5662" h="1982043">
                  <a:moveTo>
                    <a:pt x="133362" y="267505"/>
                  </a:moveTo>
                  <a:cubicBezTo>
                    <a:pt x="252953" y="127805"/>
                    <a:pt x="372545" y="-11895"/>
                    <a:pt x="476262" y="805"/>
                  </a:cubicBezTo>
                  <a:cubicBezTo>
                    <a:pt x="579979" y="13505"/>
                    <a:pt x="706979" y="218822"/>
                    <a:pt x="755662" y="343705"/>
                  </a:cubicBezTo>
                  <a:cubicBezTo>
                    <a:pt x="804345" y="468588"/>
                    <a:pt x="808579" y="631572"/>
                    <a:pt x="768362" y="750105"/>
                  </a:cubicBezTo>
                  <a:cubicBezTo>
                    <a:pt x="728145" y="868638"/>
                    <a:pt x="632895" y="953305"/>
                    <a:pt x="514362" y="1054905"/>
                  </a:cubicBezTo>
                  <a:cubicBezTo>
                    <a:pt x="395829" y="1156505"/>
                    <a:pt x="135479" y="1239055"/>
                    <a:pt x="57162" y="1359705"/>
                  </a:cubicBezTo>
                  <a:cubicBezTo>
                    <a:pt x="-21155" y="1480355"/>
                    <a:pt x="-12688" y="1675088"/>
                    <a:pt x="44462" y="1778805"/>
                  </a:cubicBezTo>
                  <a:cubicBezTo>
                    <a:pt x="101612" y="1882522"/>
                    <a:pt x="268829" y="1979888"/>
                    <a:pt x="400062" y="1982005"/>
                  </a:cubicBezTo>
                  <a:cubicBezTo>
                    <a:pt x="531295" y="1984122"/>
                    <a:pt x="702745" y="1899455"/>
                    <a:pt x="831862" y="1791505"/>
                  </a:cubicBezTo>
                  <a:cubicBezTo>
                    <a:pt x="960979" y="1683555"/>
                    <a:pt x="1104912" y="1497288"/>
                    <a:pt x="1174762" y="1334305"/>
                  </a:cubicBezTo>
                  <a:cubicBezTo>
                    <a:pt x="1244612" y="1171322"/>
                    <a:pt x="1109145" y="942722"/>
                    <a:pt x="1250962" y="813605"/>
                  </a:cubicBezTo>
                  <a:cubicBezTo>
                    <a:pt x="1392779" y="684488"/>
                    <a:pt x="2025662" y="559605"/>
                    <a:pt x="2025662" y="559605"/>
                  </a:cubicBezTo>
                </a:path>
              </a:pathLst>
            </a:custGeom>
            <a:ln w="9525" cmpd="sng">
              <a:solidFill>
                <a:schemeClr val="accent6">
                  <a:lumMod val="75000"/>
                </a:schemeClr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201">
              <a:extLst>
                <a:ext uri="{FF2B5EF4-FFF2-40B4-BE49-F238E27FC236}">
                  <a16:creationId xmlns:a16="http://schemas.microsoft.com/office/drawing/2014/main" id="{1C313573-0C42-47EC-8EF8-CF20FEF6729B}"/>
                </a:ext>
              </a:extLst>
            </p:cNvPr>
            <p:cNvSpPr/>
            <p:nvPr/>
          </p:nvSpPr>
          <p:spPr>
            <a:xfrm>
              <a:off x="1228664" y="1866900"/>
              <a:ext cx="2200336" cy="2603500"/>
            </a:xfrm>
            <a:custGeom>
              <a:avLst/>
              <a:gdLst>
                <a:gd name="connsiteX0" fmla="*/ 346136 w 2200336"/>
                <a:gd name="connsiteY0" fmla="*/ 2603500 h 2603500"/>
                <a:gd name="connsiteX1" fmla="*/ 841436 w 2200336"/>
                <a:gd name="connsiteY1" fmla="*/ 2451100 h 2603500"/>
                <a:gd name="connsiteX2" fmla="*/ 473136 w 2200336"/>
                <a:gd name="connsiteY2" fmla="*/ 2146300 h 2603500"/>
                <a:gd name="connsiteX3" fmla="*/ 3236 w 2200336"/>
                <a:gd name="connsiteY3" fmla="*/ 1854200 h 2603500"/>
                <a:gd name="connsiteX4" fmla="*/ 295336 w 2200336"/>
                <a:gd name="connsiteY4" fmla="*/ 1397000 h 2603500"/>
                <a:gd name="connsiteX5" fmla="*/ 854136 w 2200336"/>
                <a:gd name="connsiteY5" fmla="*/ 1092200 h 2603500"/>
                <a:gd name="connsiteX6" fmla="*/ 1527236 w 2200336"/>
                <a:gd name="connsiteY6" fmla="*/ 635000 h 2603500"/>
                <a:gd name="connsiteX7" fmla="*/ 2200336 w 2200336"/>
                <a:gd name="connsiteY7" fmla="*/ 0 h 260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336" h="2603500">
                  <a:moveTo>
                    <a:pt x="346136" y="2603500"/>
                  </a:moveTo>
                  <a:cubicBezTo>
                    <a:pt x="583202" y="2565400"/>
                    <a:pt x="820269" y="2527300"/>
                    <a:pt x="841436" y="2451100"/>
                  </a:cubicBezTo>
                  <a:cubicBezTo>
                    <a:pt x="862603" y="2374900"/>
                    <a:pt x="612836" y="2245783"/>
                    <a:pt x="473136" y="2146300"/>
                  </a:cubicBezTo>
                  <a:cubicBezTo>
                    <a:pt x="333436" y="2046817"/>
                    <a:pt x="32869" y="1979083"/>
                    <a:pt x="3236" y="1854200"/>
                  </a:cubicBezTo>
                  <a:cubicBezTo>
                    <a:pt x="-26397" y="1729317"/>
                    <a:pt x="153519" y="1524000"/>
                    <a:pt x="295336" y="1397000"/>
                  </a:cubicBezTo>
                  <a:cubicBezTo>
                    <a:pt x="437153" y="1270000"/>
                    <a:pt x="648819" y="1219200"/>
                    <a:pt x="854136" y="1092200"/>
                  </a:cubicBezTo>
                  <a:cubicBezTo>
                    <a:pt x="1059453" y="965200"/>
                    <a:pt x="1302869" y="817033"/>
                    <a:pt x="1527236" y="635000"/>
                  </a:cubicBezTo>
                  <a:cubicBezTo>
                    <a:pt x="1751603" y="452967"/>
                    <a:pt x="2200336" y="0"/>
                    <a:pt x="2200336" y="0"/>
                  </a:cubicBezTo>
                </a:path>
              </a:pathLst>
            </a:custGeom>
            <a:ln w="9525" cmpd="sng">
              <a:solidFill>
                <a:srgbClr val="619428"/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202">
              <a:extLst>
                <a:ext uri="{FF2B5EF4-FFF2-40B4-BE49-F238E27FC236}">
                  <a16:creationId xmlns:a16="http://schemas.microsoft.com/office/drawing/2014/main" id="{791F9DEE-A1E0-4638-8DE1-B2DDAD1CF996}"/>
                </a:ext>
              </a:extLst>
            </p:cNvPr>
            <p:cNvSpPr/>
            <p:nvPr/>
          </p:nvSpPr>
          <p:spPr>
            <a:xfrm>
              <a:off x="1498520" y="1866900"/>
              <a:ext cx="1790780" cy="4089400"/>
            </a:xfrm>
            <a:custGeom>
              <a:avLst/>
              <a:gdLst>
                <a:gd name="connsiteX0" fmla="*/ 774780 w 1790780"/>
                <a:gd name="connsiteY0" fmla="*/ 4089400 h 4089400"/>
                <a:gd name="connsiteX1" fmla="*/ 342980 w 1790780"/>
                <a:gd name="connsiteY1" fmla="*/ 3797300 h 4089400"/>
                <a:gd name="connsiteX2" fmla="*/ 520780 w 1790780"/>
                <a:gd name="connsiteY2" fmla="*/ 3238500 h 4089400"/>
                <a:gd name="connsiteX3" fmla="*/ 901780 w 1790780"/>
                <a:gd name="connsiteY3" fmla="*/ 2743200 h 4089400"/>
                <a:gd name="connsiteX4" fmla="*/ 1244680 w 1790780"/>
                <a:gd name="connsiteY4" fmla="*/ 2273300 h 4089400"/>
                <a:gd name="connsiteX5" fmla="*/ 1193880 w 1790780"/>
                <a:gd name="connsiteY5" fmla="*/ 1727200 h 4089400"/>
                <a:gd name="connsiteX6" fmla="*/ 622380 w 1790780"/>
                <a:gd name="connsiteY6" fmla="*/ 1295400 h 4089400"/>
                <a:gd name="connsiteX7" fmla="*/ 80 w 1790780"/>
                <a:gd name="connsiteY7" fmla="*/ 800100 h 4089400"/>
                <a:gd name="connsiteX8" fmla="*/ 584280 w 1790780"/>
                <a:gd name="connsiteY8" fmla="*/ 330200 h 4089400"/>
                <a:gd name="connsiteX9" fmla="*/ 1320880 w 1790780"/>
                <a:gd name="connsiteY9" fmla="*/ 76200 h 4089400"/>
                <a:gd name="connsiteX10" fmla="*/ 1790780 w 1790780"/>
                <a:gd name="connsiteY10" fmla="*/ 0 h 408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90780" h="4089400">
                  <a:moveTo>
                    <a:pt x="774780" y="4089400"/>
                  </a:moveTo>
                  <a:cubicBezTo>
                    <a:pt x="580046" y="4014258"/>
                    <a:pt x="385313" y="3939117"/>
                    <a:pt x="342980" y="3797300"/>
                  </a:cubicBezTo>
                  <a:cubicBezTo>
                    <a:pt x="300647" y="3655483"/>
                    <a:pt x="427647" y="3414183"/>
                    <a:pt x="520780" y="3238500"/>
                  </a:cubicBezTo>
                  <a:cubicBezTo>
                    <a:pt x="613913" y="3062817"/>
                    <a:pt x="781130" y="2904067"/>
                    <a:pt x="901780" y="2743200"/>
                  </a:cubicBezTo>
                  <a:cubicBezTo>
                    <a:pt x="1022430" y="2582333"/>
                    <a:pt x="1195997" y="2442633"/>
                    <a:pt x="1244680" y="2273300"/>
                  </a:cubicBezTo>
                  <a:cubicBezTo>
                    <a:pt x="1293363" y="2103967"/>
                    <a:pt x="1297597" y="1890183"/>
                    <a:pt x="1193880" y="1727200"/>
                  </a:cubicBezTo>
                  <a:cubicBezTo>
                    <a:pt x="1090163" y="1564217"/>
                    <a:pt x="821347" y="1449917"/>
                    <a:pt x="622380" y="1295400"/>
                  </a:cubicBezTo>
                  <a:cubicBezTo>
                    <a:pt x="423413" y="1140883"/>
                    <a:pt x="6430" y="960967"/>
                    <a:pt x="80" y="800100"/>
                  </a:cubicBezTo>
                  <a:cubicBezTo>
                    <a:pt x="-6270" y="639233"/>
                    <a:pt x="364147" y="450850"/>
                    <a:pt x="584280" y="330200"/>
                  </a:cubicBezTo>
                  <a:cubicBezTo>
                    <a:pt x="804413" y="209550"/>
                    <a:pt x="1119797" y="131233"/>
                    <a:pt x="1320880" y="76200"/>
                  </a:cubicBezTo>
                  <a:cubicBezTo>
                    <a:pt x="1521963" y="21167"/>
                    <a:pt x="1790780" y="0"/>
                    <a:pt x="1790780" y="0"/>
                  </a:cubicBezTo>
                </a:path>
              </a:pathLst>
            </a:custGeom>
            <a:ln w="9525" cmpd="sng">
              <a:solidFill>
                <a:srgbClr val="3366FF"/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80E917E-17A7-43D8-93F5-79471EAFA552}"/>
                </a:ext>
              </a:extLst>
            </p:cNvPr>
            <p:cNvGrpSpPr/>
            <p:nvPr/>
          </p:nvGrpSpPr>
          <p:grpSpPr>
            <a:xfrm>
              <a:off x="939801" y="2251435"/>
              <a:ext cx="1828573" cy="1431565"/>
              <a:chOff x="787401" y="1692635"/>
              <a:chExt cx="1828573" cy="1431565"/>
            </a:xfrm>
          </p:grpSpPr>
          <p:sp>
            <p:nvSpPr>
              <p:cNvPr id="37" name="Cloud">
                <a:extLst>
                  <a:ext uri="{FF2B5EF4-FFF2-40B4-BE49-F238E27FC236}">
                    <a16:creationId xmlns:a16="http://schemas.microsoft.com/office/drawing/2014/main" id="{074D4904-D7E3-48B8-8680-C45ED86A2EE3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1892322" y="2233233"/>
                <a:ext cx="723652" cy="49726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8" name="Picture 2" descr="Z:\Documents\University of Melbourne\Aneka\CloudBook\Icons\1306768872_browser.png">
                <a:extLst>
                  <a:ext uri="{FF2B5EF4-FFF2-40B4-BE49-F238E27FC236}">
                    <a16:creationId xmlns:a16="http://schemas.microsoft.com/office/drawing/2014/main" id="{A761108F-3D4D-4E3C-A1B9-D1A78A6E3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006045" y="1692635"/>
                <a:ext cx="1431565" cy="1431565"/>
              </a:xfrm>
              <a:prstGeom prst="rect">
                <a:avLst/>
              </a:prstGeom>
              <a:noFill/>
            </p:spPr>
          </p:pic>
          <p:sp>
            <p:nvSpPr>
              <p:cNvPr id="39" name="Cloud">
                <a:extLst>
                  <a:ext uri="{FF2B5EF4-FFF2-40B4-BE49-F238E27FC236}">
                    <a16:creationId xmlns:a16="http://schemas.microsoft.com/office/drawing/2014/main" id="{730621A1-8623-4426-9545-120A53658178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787401" y="2397270"/>
                <a:ext cx="723900" cy="4025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sp>
            <p:nvSpPr>
              <p:cNvPr id="40" name="Cloud">
                <a:extLst>
                  <a:ext uri="{FF2B5EF4-FFF2-40B4-BE49-F238E27FC236}">
                    <a16:creationId xmlns:a16="http://schemas.microsoft.com/office/drawing/2014/main" id="{729DA59B-A6E5-4B09-84E0-F2B0842D5B39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1451940" y="2379249"/>
                <a:ext cx="732942" cy="5036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2171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07D3-DA08-48CC-97EA-C6B676F4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87" y="365125"/>
            <a:ext cx="11128513" cy="1325563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PRODUCTIVITY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A31F0-F192-471F-AA12-5EDE3481C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1690688"/>
            <a:ext cx="11701670" cy="4670355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Productivity applications replicate in the cloud some of the most common tasks that we are used to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performing on our desktop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from document storage to office automation and complete desktop environments hosted in the cloud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Popular Examples:</a:t>
            </a:r>
          </a:p>
          <a:p>
            <a:pPr lvl="1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Dropbox and iCloud</a:t>
            </a:r>
          </a:p>
          <a:p>
            <a:pPr lvl="1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Google docs</a:t>
            </a:r>
          </a:p>
          <a:p>
            <a:pPr lvl="1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Cloud desktops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EyeOS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and XIOS/3</a:t>
            </a:r>
          </a:p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Networking: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3923170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2BB6CC-4008-4C32-AA7B-1C2A569A7175}"/>
              </a:ext>
            </a:extLst>
          </p:cNvPr>
          <p:cNvGrpSpPr/>
          <p:nvPr/>
        </p:nvGrpSpPr>
        <p:grpSpPr>
          <a:xfrm>
            <a:off x="141131" y="361994"/>
            <a:ext cx="9422594" cy="6233678"/>
            <a:chOff x="156121" y="1391688"/>
            <a:chExt cx="8645872" cy="535813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02B71A-6922-4995-B168-81D6664D9CF9}"/>
                </a:ext>
              </a:extLst>
            </p:cNvPr>
            <p:cNvSpPr/>
            <p:nvPr/>
          </p:nvSpPr>
          <p:spPr>
            <a:xfrm>
              <a:off x="156121" y="1949659"/>
              <a:ext cx="8645872" cy="4800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Dropbox.png">
              <a:extLst>
                <a:ext uri="{FF2B5EF4-FFF2-40B4-BE49-F238E27FC236}">
                  <a16:creationId xmlns:a16="http://schemas.microsoft.com/office/drawing/2014/main" id="{E39FD768-415D-44C8-9422-32F281A1F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271" y="1674153"/>
              <a:ext cx="1463313" cy="516130"/>
            </a:xfrm>
            <a:prstGeom prst="rect">
              <a:avLst/>
            </a:prstGeom>
          </p:spPr>
        </p:pic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B4818BB9-C644-40AA-9832-0DCBF9301A62}"/>
                </a:ext>
              </a:extLst>
            </p:cNvPr>
            <p:cNvSpPr/>
            <p:nvPr/>
          </p:nvSpPr>
          <p:spPr>
            <a:xfrm>
              <a:off x="982683" y="2123315"/>
              <a:ext cx="7301974" cy="463177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">
              <a:extLst>
                <a:ext uri="{FF2B5EF4-FFF2-40B4-BE49-F238E27FC236}">
                  <a16:creationId xmlns:a16="http://schemas.microsoft.com/office/drawing/2014/main" id="{8E44D1A1-3936-4569-ABF4-FE480F448410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1627321" y="2387435"/>
              <a:ext cx="866233" cy="48175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sp>
          <p:nvSpPr>
            <p:cNvPr id="9" name="Cloud">
              <a:extLst>
                <a:ext uri="{FF2B5EF4-FFF2-40B4-BE49-F238E27FC236}">
                  <a16:creationId xmlns:a16="http://schemas.microsoft.com/office/drawing/2014/main" id="{846C19B2-2ED1-4B39-8B8F-768B9CE0B5D8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799098" y="2290277"/>
              <a:ext cx="1065242" cy="59243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sp>
          <p:nvSpPr>
            <p:cNvPr id="10" name="Cloud">
              <a:extLst>
                <a:ext uri="{FF2B5EF4-FFF2-40B4-BE49-F238E27FC236}">
                  <a16:creationId xmlns:a16="http://schemas.microsoft.com/office/drawing/2014/main" id="{CE212E0C-5140-4A9F-8F3E-8C0F089CC05B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7123981" y="2387435"/>
              <a:ext cx="691535" cy="38459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sp>
          <p:nvSpPr>
            <p:cNvPr id="11" name="Cloud">
              <a:extLst>
                <a:ext uri="{FF2B5EF4-FFF2-40B4-BE49-F238E27FC236}">
                  <a16:creationId xmlns:a16="http://schemas.microsoft.com/office/drawing/2014/main" id="{15E3ACB6-016C-4224-A74C-4B82ED098C76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7663117" y="2290277"/>
              <a:ext cx="866234" cy="48175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pic>
          <p:nvPicPr>
            <p:cNvPr id="12" name="Picture 11" descr="graphix-open-folder_283x283.png">
              <a:extLst>
                <a:ext uri="{FF2B5EF4-FFF2-40B4-BE49-F238E27FC236}">
                  <a16:creationId xmlns:a16="http://schemas.microsoft.com/office/drawing/2014/main" id="{94992CAC-AC87-4F5A-B4A0-870C712A3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251" y="1621747"/>
              <a:ext cx="765688" cy="765688"/>
            </a:xfrm>
            <a:prstGeom prst="rect">
              <a:avLst/>
            </a:prstGeom>
          </p:spPr>
        </p:pic>
        <p:sp>
          <p:nvSpPr>
            <p:cNvPr id="13" name="Rounded Rectangle 11">
              <a:extLst>
                <a:ext uri="{FF2B5EF4-FFF2-40B4-BE49-F238E27FC236}">
                  <a16:creationId xmlns:a16="http://schemas.microsoft.com/office/drawing/2014/main" id="{8B6A150C-D240-45F8-AA18-D41118796249}"/>
                </a:ext>
              </a:extLst>
            </p:cNvPr>
            <p:cNvSpPr/>
            <p:nvPr/>
          </p:nvSpPr>
          <p:spPr>
            <a:xfrm>
              <a:off x="3603521" y="1949659"/>
              <a:ext cx="2024452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Dropbox</a:t>
              </a:r>
              <a:r>
                <a:rPr lang="en-US" sz="1400">
                  <a:solidFill>
                    <a:schemeClr val="tx1"/>
                  </a:solidFill>
                </a:rPr>
                <a:t> Folder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pic>
          <p:nvPicPr>
            <p:cNvPr id="14" name="Picture 13" descr="1330685887_Phone.png">
              <a:extLst>
                <a:ext uri="{FF2B5EF4-FFF2-40B4-BE49-F238E27FC236}">
                  <a16:creationId xmlns:a16="http://schemas.microsoft.com/office/drawing/2014/main" id="{5DDEAA7F-FFA1-4063-9AF0-4219CE43C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935" y="4693811"/>
              <a:ext cx="805405" cy="805405"/>
            </a:xfrm>
            <a:prstGeom prst="rect">
              <a:avLst/>
            </a:prstGeom>
          </p:spPr>
        </p:pic>
        <p:pic>
          <p:nvPicPr>
            <p:cNvPr id="15" name="Picture 14" descr="graphix-open-folder_283x283.png">
              <a:extLst>
                <a:ext uri="{FF2B5EF4-FFF2-40B4-BE49-F238E27FC236}">
                  <a16:creationId xmlns:a16="http://schemas.microsoft.com/office/drawing/2014/main" id="{8D3AD171-DA90-4DA5-9832-C7DDB363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74" y="4693811"/>
              <a:ext cx="486121" cy="486121"/>
            </a:xfrm>
            <a:prstGeom prst="rect">
              <a:avLst/>
            </a:prstGeom>
          </p:spPr>
        </p:pic>
        <p:pic>
          <p:nvPicPr>
            <p:cNvPr id="16" name="Picture 4" descr="C:\Documents and Settings\Administrator\Local Settings\Temporary Internet Files\Content.IE5\0NG589SB\MCj04326220000[1].png">
              <a:extLst>
                <a:ext uri="{FF2B5EF4-FFF2-40B4-BE49-F238E27FC236}">
                  <a16:creationId xmlns:a16="http://schemas.microsoft.com/office/drawing/2014/main" id="{532FAFA3-95CB-4461-BAE1-A9FAB454C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01042" y="4584141"/>
              <a:ext cx="791276" cy="7896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Rounded Rectangle 17">
              <a:extLst>
                <a:ext uri="{FF2B5EF4-FFF2-40B4-BE49-F238E27FC236}">
                  <a16:creationId xmlns:a16="http://schemas.microsoft.com/office/drawing/2014/main" id="{D83880F6-9F88-4FFD-B902-774E3E2CA92D}"/>
                </a:ext>
              </a:extLst>
            </p:cNvPr>
            <p:cNvSpPr/>
            <p:nvPr/>
          </p:nvSpPr>
          <p:spPr>
            <a:xfrm>
              <a:off x="1890692" y="5038609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Dropbox</a:t>
              </a:r>
              <a:r>
                <a:rPr lang="en-US" sz="1400">
                  <a:solidFill>
                    <a:schemeClr val="tx1"/>
                  </a:solidFill>
                </a:rPr>
                <a:t> Folder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pic>
          <p:nvPicPr>
            <p:cNvPr id="18" name="Picture 17" descr="graphix-open-folder_283x283.png">
              <a:extLst>
                <a:ext uri="{FF2B5EF4-FFF2-40B4-BE49-F238E27FC236}">
                  <a16:creationId xmlns:a16="http://schemas.microsoft.com/office/drawing/2014/main" id="{A84D6D12-BC26-4E85-B993-0A8CD9C59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920" y="4693811"/>
              <a:ext cx="486121" cy="486121"/>
            </a:xfrm>
            <a:prstGeom prst="rect">
              <a:avLst/>
            </a:prstGeom>
          </p:spPr>
        </p:pic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CAF1C102-7ECF-4CD0-9892-B9721F953B1A}"/>
                </a:ext>
              </a:extLst>
            </p:cNvPr>
            <p:cNvSpPr/>
            <p:nvPr/>
          </p:nvSpPr>
          <p:spPr>
            <a:xfrm>
              <a:off x="5489021" y="5049686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Dropbox</a:t>
              </a:r>
              <a:r>
                <a:rPr lang="en-US" sz="1400">
                  <a:solidFill>
                    <a:schemeClr val="tx1"/>
                  </a:solidFill>
                </a:rPr>
                <a:t> Folder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pic>
          <p:nvPicPr>
            <p:cNvPr id="20" name="Picture 8" descr="C:\Documents and Settings\Administrator\Local Settings\Temporary Internet Files\Content.IE5\YP27MHEV\MCj04315760000[1].png">
              <a:extLst>
                <a:ext uri="{FF2B5EF4-FFF2-40B4-BE49-F238E27FC236}">
                  <a16:creationId xmlns:a16="http://schemas.microsoft.com/office/drawing/2014/main" id="{1F5982F9-0347-4C8E-A501-4C2B8C4A1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123981" y="4422867"/>
              <a:ext cx="1048267" cy="1110057"/>
            </a:xfrm>
            <a:prstGeom prst="rect">
              <a:avLst/>
            </a:prstGeom>
            <a:noFill/>
          </p:spPr>
        </p:pic>
        <p:pic>
          <p:nvPicPr>
            <p:cNvPr id="21" name="Picture 4" descr="C:\Documents and Settings\Administrator\Local Settings\Temporary Internet Files\Content.IE5\0NG589SB\MCj04326220000[1].png">
              <a:extLst>
                <a:ext uri="{FF2B5EF4-FFF2-40B4-BE49-F238E27FC236}">
                  <a16:creationId xmlns:a16="http://schemas.microsoft.com/office/drawing/2014/main" id="{821CAAFC-3F3B-48BC-AF78-A4840505B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95598" y="4717113"/>
              <a:ext cx="843489" cy="7896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 descr="Adobe.png">
              <a:extLst>
                <a:ext uri="{FF2B5EF4-FFF2-40B4-BE49-F238E27FC236}">
                  <a16:creationId xmlns:a16="http://schemas.microsoft.com/office/drawing/2014/main" id="{D7178691-A4C8-4F1D-A73E-AEDD474D2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961" y="1391688"/>
              <a:ext cx="412411" cy="634835"/>
            </a:xfrm>
            <a:prstGeom prst="rect">
              <a:avLst/>
            </a:prstGeom>
          </p:spPr>
        </p:pic>
        <p:pic>
          <p:nvPicPr>
            <p:cNvPr id="23" name="Picture 22" descr="Word.png">
              <a:extLst>
                <a:ext uri="{FF2B5EF4-FFF2-40B4-BE49-F238E27FC236}">
                  <a16:creationId xmlns:a16="http://schemas.microsoft.com/office/drawing/2014/main" id="{62E6A732-5BAB-4FDF-9A28-CA5F9C758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057" y="1504521"/>
              <a:ext cx="508050" cy="508050"/>
            </a:xfrm>
            <a:prstGeom prst="rect">
              <a:avLst/>
            </a:prstGeom>
          </p:spPr>
        </p:pic>
        <p:pic>
          <p:nvPicPr>
            <p:cNvPr id="24" name="Picture 23" descr="picture.png">
              <a:extLst>
                <a:ext uri="{FF2B5EF4-FFF2-40B4-BE49-F238E27FC236}">
                  <a16:creationId xmlns:a16="http://schemas.microsoft.com/office/drawing/2014/main" id="{AF4954BD-C79D-49BA-8E92-FFBBBB942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213" y="1486271"/>
              <a:ext cx="614330" cy="547219"/>
            </a:xfrm>
            <a:prstGeom prst="rect">
              <a:avLst/>
            </a:prstGeom>
          </p:spPr>
        </p:pic>
        <p:pic>
          <p:nvPicPr>
            <p:cNvPr id="25" name="Picture 24" descr="Excel.png">
              <a:extLst>
                <a:ext uri="{FF2B5EF4-FFF2-40B4-BE49-F238E27FC236}">
                  <a16:creationId xmlns:a16="http://schemas.microsoft.com/office/drawing/2014/main" id="{43F88D85-1128-474A-9482-CC7ADCBC4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216" y="1521224"/>
              <a:ext cx="486877" cy="486877"/>
            </a:xfrm>
            <a:prstGeom prst="rect">
              <a:avLst/>
            </a:prstGeom>
          </p:spPr>
        </p:pic>
        <p:pic>
          <p:nvPicPr>
            <p:cNvPr id="26" name="Picture 25" descr="Adobe.png">
              <a:extLst>
                <a:ext uri="{FF2B5EF4-FFF2-40B4-BE49-F238E27FC236}">
                  <a16:creationId xmlns:a16="http://schemas.microsoft.com/office/drawing/2014/main" id="{00C9556C-C36B-4DEA-88C8-E568E9107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383" y="4588696"/>
              <a:ext cx="330591" cy="508887"/>
            </a:xfrm>
            <a:prstGeom prst="rect">
              <a:avLst/>
            </a:prstGeom>
          </p:spPr>
        </p:pic>
        <p:pic>
          <p:nvPicPr>
            <p:cNvPr id="27" name="Picture 26" descr="Word.png">
              <a:extLst>
                <a:ext uri="{FF2B5EF4-FFF2-40B4-BE49-F238E27FC236}">
                  <a16:creationId xmlns:a16="http://schemas.microsoft.com/office/drawing/2014/main" id="{3D31CFA5-C961-4B37-9F4D-8214CE289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307" y="4666576"/>
              <a:ext cx="407255" cy="407255"/>
            </a:xfrm>
            <a:prstGeom prst="rect">
              <a:avLst/>
            </a:prstGeom>
          </p:spPr>
        </p:pic>
        <p:pic>
          <p:nvPicPr>
            <p:cNvPr id="28" name="Picture 27" descr="picture.png">
              <a:extLst>
                <a:ext uri="{FF2B5EF4-FFF2-40B4-BE49-F238E27FC236}">
                  <a16:creationId xmlns:a16="http://schemas.microsoft.com/office/drawing/2014/main" id="{3972509D-A9B1-4FDD-BC57-4589D26E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723" y="4671628"/>
              <a:ext cx="492449" cy="438653"/>
            </a:xfrm>
            <a:prstGeom prst="rect">
              <a:avLst/>
            </a:prstGeom>
          </p:spPr>
        </p:pic>
        <p:pic>
          <p:nvPicPr>
            <p:cNvPr id="29" name="Picture 28" descr="Excel.png">
              <a:extLst>
                <a:ext uri="{FF2B5EF4-FFF2-40B4-BE49-F238E27FC236}">
                  <a16:creationId xmlns:a16="http://schemas.microsoft.com/office/drawing/2014/main" id="{3BFF3C74-F3C7-4543-8E7C-C30507A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990" y="4683279"/>
              <a:ext cx="390283" cy="390283"/>
            </a:xfrm>
            <a:prstGeom prst="rect">
              <a:avLst/>
            </a:prstGeom>
          </p:spPr>
        </p:pic>
        <p:pic>
          <p:nvPicPr>
            <p:cNvPr id="30" name="Picture 29" descr="Adobe.png">
              <a:extLst>
                <a:ext uri="{FF2B5EF4-FFF2-40B4-BE49-F238E27FC236}">
                  <a16:creationId xmlns:a16="http://schemas.microsoft.com/office/drawing/2014/main" id="{4FE144C9-A0B6-4489-B070-7F0AF8844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249" y="4575926"/>
              <a:ext cx="330591" cy="508887"/>
            </a:xfrm>
            <a:prstGeom prst="rect">
              <a:avLst/>
            </a:prstGeom>
          </p:spPr>
        </p:pic>
        <p:pic>
          <p:nvPicPr>
            <p:cNvPr id="31" name="Picture 30" descr="Word.png">
              <a:extLst>
                <a:ext uri="{FF2B5EF4-FFF2-40B4-BE49-F238E27FC236}">
                  <a16:creationId xmlns:a16="http://schemas.microsoft.com/office/drawing/2014/main" id="{BA7F92F4-DF45-4A50-8C55-5A8C5B1D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173" y="4653806"/>
              <a:ext cx="407255" cy="407255"/>
            </a:xfrm>
            <a:prstGeom prst="rect">
              <a:avLst/>
            </a:prstGeom>
          </p:spPr>
        </p:pic>
        <p:pic>
          <p:nvPicPr>
            <p:cNvPr id="32" name="Picture 31" descr="picture.png">
              <a:extLst>
                <a:ext uri="{FF2B5EF4-FFF2-40B4-BE49-F238E27FC236}">
                  <a16:creationId xmlns:a16="http://schemas.microsoft.com/office/drawing/2014/main" id="{6E380D2E-D03B-444B-B94B-0FFEA0C2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589" y="4658858"/>
              <a:ext cx="492449" cy="438653"/>
            </a:xfrm>
            <a:prstGeom prst="rect">
              <a:avLst/>
            </a:prstGeom>
          </p:spPr>
        </p:pic>
        <p:pic>
          <p:nvPicPr>
            <p:cNvPr id="33" name="Picture 32" descr="Excel.png">
              <a:extLst>
                <a:ext uri="{FF2B5EF4-FFF2-40B4-BE49-F238E27FC236}">
                  <a16:creationId xmlns:a16="http://schemas.microsoft.com/office/drawing/2014/main" id="{8958E8F9-0B44-40BE-A77D-182C8143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56" y="4670509"/>
              <a:ext cx="390283" cy="390283"/>
            </a:xfrm>
            <a:prstGeom prst="rect">
              <a:avLst/>
            </a:prstGeom>
          </p:spPr>
        </p:pic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8B1EBD9-149B-410B-B1B2-FC3827801C89}"/>
                </a:ext>
              </a:extLst>
            </p:cNvPr>
            <p:cNvSpPr/>
            <p:nvPr/>
          </p:nvSpPr>
          <p:spPr>
            <a:xfrm>
              <a:off x="3425723" y="2108810"/>
              <a:ext cx="442844" cy="3029229"/>
            </a:xfrm>
            <a:custGeom>
              <a:avLst/>
              <a:gdLst>
                <a:gd name="connsiteX0" fmla="*/ 0 w 442844"/>
                <a:gd name="connsiteY0" fmla="*/ 3029229 h 3029229"/>
                <a:gd name="connsiteX1" fmla="*/ 442780 w 442844"/>
                <a:gd name="connsiteY1" fmla="*/ 2516590 h 3029229"/>
                <a:gd name="connsiteX2" fmla="*/ 34956 w 442844"/>
                <a:gd name="connsiteY2" fmla="*/ 2027253 h 3029229"/>
                <a:gd name="connsiteX3" fmla="*/ 302955 w 442844"/>
                <a:gd name="connsiteY3" fmla="*/ 1293247 h 3029229"/>
                <a:gd name="connsiteX4" fmla="*/ 361216 w 442844"/>
                <a:gd name="connsiteY4" fmla="*/ 0 h 302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44" h="3029229">
                  <a:moveTo>
                    <a:pt x="0" y="3029229"/>
                  </a:moveTo>
                  <a:cubicBezTo>
                    <a:pt x="218477" y="2856407"/>
                    <a:pt x="436954" y="2683586"/>
                    <a:pt x="442780" y="2516590"/>
                  </a:cubicBezTo>
                  <a:cubicBezTo>
                    <a:pt x="448606" y="2349594"/>
                    <a:pt x="58260" y="2231143"/>
                    <a:pt x="34956" y="2027253"/>
                  </a:cubicBezTo>
                  <a:cubicBezTo>
                    <a:pt x="11652" y="1823363"/>
                    <a:pt x="248578" y="1631122"/>
                    <a:pt x="302955" y="1293247"/>
                  </a:cubicBezTo>
                  <a:cubicBezTo>
                    <a:pt x="357332" y="955372"/>
                    <a:pt x="361216" y="0"/>
                    <a:pt x="361216" y="0"/>
                  </a:cubicBezTo>
                </a:path>
              </a:pathLst>
            </a:custGeom>
            <a:ln w="6350" cmpd="sng">
              <a:solidFill>
                <a:schemeClr val="tx1"/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C2ED1E88-37E1-43BB-A05D-6D253C78A604}"/>
                </a:ext>
              </a:extLst>
            </p:cNvPr>
            <p:cNvSpPr/>
            <p:nvPr/>
          </p:nvSpPr>
          <p:spPr>
            <a:xfrm rot="11123288" flipH="1">
              <a:off x="5220625" y="2151787"/>
              <a:ext cx="604960" cy="3029229"/>
            </a:xfrm>
            <a:custGeom>
              <a:avLst/>
              <a:gdLst>
                <a:gd name="connsiteX0" fmla="*/ 0 w 442844"/>
                <a:gd name="connsiteY0" fmla="*/ 3029229 h 3029229"/>
                <a:gd name="connsiteX1" fmla="*/ 442780 w 442844"/>
                <a:gd name="connsiteY1" fmla="*/ 2516590 h 3029229"/>
                <a:gd name="connsiteX2" fmla="*/ 34956 w 442844"/>
                <a:gd name="connsiteY2" fmla="*/ 2027253 h 3029229"/>
                <a:gd name="connsiteX3" fmla="*/ 302955 w 442844"/>
                <a:gd name="connsiteY3" fmla="*/ 1293247 h 3029229"/>
                <a:gd name="connsiteX4" fmla="*/ 361216 w 442844"/>
                <a:gd name="connsiteY4" fmla="*/ 0 h 302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44" h="3029229">
                  <a:moveTo>
                    <a:pt x="0" y="3029229"/>
                  </a:moveTo>
                  <a:cubicBezTo>
                    <a:pt x="218477" y="2856407"/>
                    <a:pt x="436954" y="2683586"/>
                    <a:pt x="442780" y="2516590"/>
                  </a:cubicBezTo>
                  <a:cubicBezTo>
                    <a:pt x="448606" y="2349594"/>
                    <a:pt x="58260" y="2231143"/>
                    <a:pt x="34956" y="2027253"/>
                  </a:cubicBezTo>
                  <a:cubicBezTo>
                    <a:pt x="11652" y="1823363"/>
                    <a:pt x="248578" y="1631122"/>
                    <a:pt x="302955" y="1293247"/>
                  </a:cubicBezTo>
                  <a:cubicBezTo>
                    <a:pt x="357332" y="955372"/>
                    <a:pt x="361216" y="0"/>
                    <a:pt x="361216" y="0"/>
                  </a:cubicBezTo>
                </a:path>
              </a:pathLst>
            </a:custGeom>
            <a:ln w="6350" cmpd="sng">
              <a:solidFill>
                <a:schemeClr val="tx1"/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E6DB75-6199-4969-8FC5-9EB478FB8FD2}"/>
                </a:ext>
              </a:extLst>
            </p:cNvPr>
            <p:cNvSpPr txBox="1"/>
            <p:nvPr/>
          </p:nvSpPr>
          <p:spPr>
            <a:xfrm>
              <a:off x="3904200" y="3610702"/>
              <a:ext cx="1391284" cy="57888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Automatic</a:t>
              </a:r>
            </a:p>
            <a:p>
              <a:pPr algn="ctr"/>
              <a:r>
                <a:rPr lang="en-US" sz="1400"/>
                <a:t>synchronization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89FF6AE-C5D3-41E1-B255-DC0319C7FBE8}"/>
                </a:ext>
              </a:extLst>
            </p:cNvPr>
            <p:cNvCxnSpPr>
              <a:stCxn id="36" idx="3"/>
              <a:endCxn id="35" idx="3"/>
            </p:cNvCxnSpPr>
            <p:nvPr/>
          </p:nvCxnSpPr>
          <p:spPr>
            <a:xfrm flipV="1">
              <a:off x="5295484" y="3897250"/>
              <a:ext cx="317723" cy="2893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B70019-1C42-4AA0-A09D-F20963952A1C}"/>
                </a:ext>
              </a:extLst>
            </p:cNvPr>
            <p:cNvCxnSpPr/>
            <p:nvPr/>
          </p:nvCxnSpPr>
          <p:spPr>
            <a:xfrm flipH="1" flipV="1">
              <a:off x="3525652" y="3883636"/>
              <a:ext cx="378548" cy="1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306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CDB1-69E7-4F85-845D-7CF5F942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EyeOS</a:t>
            </a:r>
            <a:r>
              <a:rPr lang="en-IN"/>
              <a:t> installation</a:t>
            </a:r>
          </a:p>
        </p:txBody>
      </p:sp>
      <p:pic>
        <p:nvPicPr>
          <p:cNvPr id="4" name="How to Install eyeOs on Web (Tutorial menginstall eyeOs di Web)">
            <a:hlinkClick r:id="" action="ppaction://media"/>
            <a:extLst>
              <a:ext uri="{FF2B5EF4-FFF2-40B4-BE49-F238E27FC236}">
                <a16:creationId xmlns:a16="http://schemas.microsoft.com/office/drawing/2014/main" id="{7AC05CBE-9D26-406C-9A14-4F1551A3DB0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3919" end="373747.7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9963" y="1825625"/>
            <a:ext cx="7712075" cy="4351338"/>
          </a:xfrm>
        </p:spPr>
      </p:pic>
    </p:spTree>
    <p:extLst>
      <p:ext uri="{BB962C8B-B14F-4D97-AF65-F5344CB8AC3E}">
        <p14:creationId xmlns:p14="http://schemas.microsoft.com/office/powerpoint/2010/main" val="35684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73ABE-E280-4232-A89F-D84F1D7F63D9}"/>
              </a:ext>
            </a:extLst>
          </p:cNvPr>
          <p:cNvGrpSpPr/>
          <p:nvPr/>
        </p:nvGrpSpPr>
        <p:grpSpPr>
          <a:xfrm>
            <a:off x="440024" y="208613"/>
            <a:ext cx="9048750" cy="5791200"/>
            <a:chOff x="95250" y="838200"/>
            <a:chExt cx="9048750" cy="5791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58E1C3-EB9F-4586-A4E9-CD29EB26CB6A}"/>
                </a:ext>
              </a:extLst>
            </p:cNvPr>
            <p:cNvSpPr/>
            <p:nvPr/>
          </p:nvSpPr>
          <p:spPr>
            <a:xfrm>
              <a:off x="95250" y="838200"/>
              <a:ext cx="9048750" cy="5791200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7428CC-BDC7-4CB6-9F71-56A400EAC8C8}"/>
                </a:ext>
              </a:extLst>
            </p:cNvPr>
            <p:cNvSpPr/>
            <p:nvPr/>
          </p:nvSpPr>
          <p:spPr>
            <a:xfrm>
              <a:off x="698500" y="4368800"/>
              <a:ext cx="2635250" cy="20891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E204C4-196A-420A-948B-2CAC55D6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404" y="1597598"/>
              <a:ext cx="857496" cy="587077"/>
            </a:xfrm>
            <a:prstGeom prst="rect">
              <a:avLst/>
            </a:prstGeom>
          </p:spPr>
        </p:pic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9DE9FE07-37CF-40C4-BE9A-B9B41FBE31A8}"/>
                </a:ext>
              </a:extLst>
            </p:cNvPr>
            <p:cNvSpPr/>
            <p:nvPr/>
          </p:nvSpPr>
          <p:spPr>
            <a:xfrm>
              <a:off x="5334000" y="1282700"/>
              <a:ext cx="36703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0BD5B-7CF3-4525-8662-7DE7E71FE7A0}"/>
                </a:ext>
              </a:extLst>
            </p:cNvPr>
            <p:cNvGrpSpPr/>
            <p:nvPr/>
          </p:nvGrpSpPr>
          <p:grpSpPr>
            <a:xfrm>
              <a:off x="358000" y="3173467"/>
              <a:ext cx="810400" cy="941333"/>
              <a:chOff x="358000" y="2817867"/>
              <a:chExt cx="810400" cy="941333"/>
            </a:xfrm>
          </p:grpSpPr>
          <p:pic>
            <p:nvPicPr>
              <p:cNvPr id="73" name="Picture 72" descr="MC900433942.PNG">
                <a:extLst>
                  <a:ext uri="{FF2B5EF4-FFF2-40B4-BE49-F238E27FC236}">
                    <a16:creationId xmlns:a16="http://schemas.microsoft.com/office/drawing/2014/main" id="{F6C8E3D9-074A-4643-BE88-89ACF202D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8000" y="2817867"/>
                <a:ext cx="810400" cy="810400"/>
              </a:xfrm>
              <a:prstGeom prst="rect">
                <a:avLst/>
              </a:prstGeom>
            </p:spPr>
          </p:pic>
          <p:sp>
            <p:nvSpPr>
              <p:cNvPr id="74" name="Rounded Rectangle 69">
                <a:extLst>
                  <a:ext uri="{FF2B5EF4-FFF2-40B4-BE49-F238E27FC236}">
                    <a16:creationId xmlns:a16="http://schemas.microsoft.com/office/drawing/2014/main" id="{93B6CA5B-49E8-4FAB-909C-CFF4404AA5F3}"/>
                  </a:ext>
                </a:extLst>
              </p:cNvPr>
              <p:cNvSpPr/>
              <p:nvPr/>
            </p:nvSpPr>
            <p:spPr>
              <a:xfrm>
                <a:off x="433674" y="3465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User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A241D35-CE3E-4D0D-99DA-B9B77AE73F38}"/>
                </a:ext>
              </a:extLst>
            </p:cNvPr>
            <p:cNvGrpSpPr/>
            <p:nvPr/>
          </p:nvGrpSpPr>
          <p:grpSpPr>
            <a:xfrm>
              <a:off x="390781" y="960722"/>
              <a:ext cx="796967" cy="944278"/>
              <a:chOff x="390781" y="960722"/>
              <a:chExt cx="796967" cy="944278"/>
            </a:xfrm>
          </p:grpSpPr>
          <p:pic>
            <p:nvPicPr>
              <p:cNvPr id="71" name="Picture 70" descr="MC900433941.PNG">
                <a:extLst>
                  <a:ext uri="{FF2B5EF4-FFF2-40B4-BE49-F238E27FC236}">
                    <a16:creationId xmlns:a16="http://schemas.microsoft.com/office/drawing/2014/main" id="{60C16959-B9C7-4B39-A354-0E8C065FD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0781" y="960722"/>
                <a:ext cx="796967" cy="779178"/>
              </a:xfrm>
              <a:prstGeom prst="rect">
                <a:avLst/>
              </a:prstGeom>
            </p:spPr>
          </p:pic>
          <p:sp>
            <p:nvSpPr>
              <p:cNvPr id="72" name="Rounded Rectangle 67">
                <a:extLst>
                  <a:ext uri="{FF2B5EF4-FFF2-40B4-BE49-F238E27FC236}">
                    <a16:creationId xmlns:a16="http://schemas.microsoft.com/office/drawing/2014/main" id="{5BB99937-FC0A-4979-AE97-E308D9CB9921}"/>
                  </a:ext>
                </a:extLst>
              </p:cNvPr>
              <p:cNvSpPr/>
              <p:nvPr/>
            </p:nvSpPr>
            <p:spPr>
              <a:xfrm>
                <a:off x="471774" y="16109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User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B87614-A77B-4D64-8B58-D7593100C1B0}"/>
                </a:ext>
              </a:extLst>
            </p:cNvPr>
            <p:cNvGrpSpPr/>
            <p:nvPr/>
          </p:nvGrpSpPr>
          <p:grpSpPr>
            <a:xfrm>
              <a:off x="423346" y="2090544"/>
              <a:ext cx="706954" cy="906656"/>
              <a:chOff x="423346" y="2090544"/>
              <a:chExt cx="706954" cy="906656"/>
            </a:xfrm>
          </p:grpSpPr>
          <p:pic>
            <p:nvPicPr>
              <p:cNvPr id="69" name="Picture 68" descr="MC900433943.PNG">
                <a:extLst>
                  <a:ext uri="{FF2B5EF4-FFF2-40B4-BE49-F238E27FC236}">
                    <a16:creationId xmlns:a16="http://schemas.microsoft.com/office/drawing/2014/main" id="{A92F3455-25F3-4361-A7E3-3D53ED28A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3346" y="2090544"/>
                <a:ext cx="706954" cy="706954"/>
              </a:xfrm>
              <a:prstGeom prst="rect">
                <a:avLst/>
              </a:prstGeom>
            </p:spPr>
          </p:pic>
          <p:sp>
            <p:nvSpPr>
              <p:cNvPr id="70" name="Rounded Rectangle 65">
                <a:extLst>
                  <a:ext uri="{FF2B5EF4-FFF2-40B4-BE49-F238E27FC236}">
                    <a16:creationId xmlns:a16="http://schemas.microsoft.com/office/drawing/2014/main" id="{ED4F1343-D543-4ABF-9B36-9D277FFAB138}"/>
                  </a:ext>
                </a:extLst>
              </p:cNvPr>
              <p:cNvSpPr/>
              <p:nvPr/>
            </p:nvSpPr>
            <p:spPr>
              <a:xfrm>
                <a:off x="446374" y="2703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User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BCF1CAD-9125-4FC7-BEE6-C4B4028289CF}"/>
                </a:ext>
              </a:extLst>
            </p:cNvPr>
            <p:cNvGrpSpPr/>
            <p:nvPr/>
          </p:nvGrpSpPr>
          <p:grpSpPr>
            <a:xfrm>
              <a:off x="1917700" y="1540235"/>
              <a:ext cx="2552700" cy="2003065"/>
              <a:chOff x="1816100" y="1514835"/>
              <a:chExt cx="2552700" cy="2003065"/>
            </a:xfrm>
          </p:grpSpPr>
          <p:sp>
            <p:nvSpPr>
              <p:cNvPr id="65" name="Cloud">
                <a:extLst>
                  <a:ext uri="{FF2B5EF4-FFF2-40B4-BE49-F238E27FC236}">
                    <a16:creationId xmlns:a16="http://schemas.microsoft.com/office/drawing/2014/main" id="{4FD7B473-9DBD-4ABB-875F-558184D8E4AF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124221" y="2068132"/>
                <a:ext cx="1244579" cy="85523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66" name="Picture 2" descr="Z:\Documents\University of Melbourne\Aneka\CloudBook\Icons\1306768872_browser.png">
                <a:extLst>
                  <a:ext uri="{FF2B5EF4-FFF2-40B4-BE49-F238E27FC236}">
                    <a16:creationId xmlns:a16="http://schemas.microsoft.com/office/drawing/2014/main" id="{EA5CDF7C-725F-4227-82E1-35F866C5B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034745" y="1514835"/>
                <a:ext cx="2003065" cy="2003065"/>
              </a:xfrm>
              <a:prstGeom prst="rect">
                <a:avLst/>
              </a:prstGeom>
              <a:noFill/>
            </p:spPr>
          </p:pic>
          <p:sp>
            <p:nvSpPr>
              <p:cNvPr id="67" name="Cloud">
                <a:extLst>
                  <a:ext uri="{FF2B5EF4-FFF2-40B4-BE49-F238E27FC236}">
                    <a16:creationId xmlns:a16="http://schemas.microsoft.com/office/drawing/2014/main" id="{299CE336-6A82-4046-AA10-E3D923DBEBB1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1816100" y="2219470"/>
                <a:ext cx="1411963" cy="78525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sp>
            <p:nvSpPr>
              <p:cNvPr id="68" name="Cloud">
                <a:extLst>
                  <a:ext uri="{FF2B5EF4-FFF2-40B4-BE49-F238E27FC236}">
                    <a16:creationId xmlns:a16="http://schemas.microsoft.com/office/drawing/2014/main" id="{B96AAE67-8EFD-4A01-A0A5-BFCD1B789E30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2798140" y="2328448"/>
                <a:ext cx="1231948" cy="84655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</p:grpSp>
        <p:sp>
          <p:nvSpPr>
            <p:cNvPr id="13" name="Left Arrow 10">
              <a:extLst>
                <a:ext uri="{FF2B5EF4-FFF2-40B4-BE49-F238E27FC236}">
                  <a16:creationId xmlns:a16="http://schemas.microsoft.com/office/drawing/2014/main" id="{BFF183E8-670C-47DA-8681-60E41F71A6BC}"/>
                </a:ext>
              </a:extLst>
            </p:cNvPr>
            <p:cNvSpPr/>
            <p:nvPr/>
          </p:nvSpPr>
          <p:spPr>
            <a:xfrm rot="12401386" flipV="1">
              <a:off x="1444966" y="17398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Arrow 11">
              <a:extLst>
                <a:ext uri="{FF2B5EF4-FFF2-40B4-BE49-F238E27FC236}">
                  <a16:creationId xmlns:a16="http://schemas.microsoft.com/office/drawing/2014/main" id="{43DCC661-0D4F-44AB-B7B4-53354923DCCF}"/>
                </a:ext>
              </a:extLst>
            </p:cNvPr>
            <p:cNvSpPr/>
            <p:nvPr/>
          </p:nvSpPr>
          <p:spPr>
            <a:xfrm rot="9055612" flipV="1">
              <a:off x="1444965" y="33019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Arrow 12">
              <a:extLst>
                <a:ext uri="{FF2B5EF4-FFF2-40B4-BE49-F238E27FC236}">
                  <a16:creationId xmlns:a16="http://schemas.microsoft.com/office/drawing/2014/main" id="{4B0097A3-C78D-4C99-A316-DAAE2DB034A0}"/>
                </a:ext>
              </a:extLst>
            </p:cNvPr>
            <p:cNvSpPr/>
            <p:nvPr/>
          </p:nvSpPr>
          <p:spPr>
            <a:xfrm rot="10800000" flipV="1">
              <a:off x="1229065" y="25272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3">
              <a:extLst>
                <a:ext uri="{FF2B5EF4-FFF2-40B4-BE49-F238E27FC236}">
                  <a16:creationId xmlns:a16="http://schemas.microsoft.com/office/drawing/2014/main" id="{C96CFE41-A2F0-43C7-AE87-7759F85F5C3D}"/>
                </a:ext>
              </a:extLst>
            </p:cNvPr>
            <p:cNvSpPr/>
            <p:nvPr/>
          </p:nvSpPr>
          <p:spPr>
            <a:xfrm>
              <a:off x="5210928" y="1384300"/>
              <a:ext cx="1704240" cy="11386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C:\Documents and Settings\csve\Local Settings\Temporary Internet Files\Content.IE5\KPABW9QF\MC900435242[1].png">
              <a:extLst>
                <a:ext uri="{FF2B5EF4-FFF2-40B4-BE49-F238E27FC236}">
                  <a16:creationId xmlns:a16="http://schemas.microsoft.com/office/drawing/2014/main" id="{0E1C38FB-589F-4C88-B11C-6B56EEF9C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985771" y="15388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18" name="AutoShape 71">
              <a:extLst>
                <a:ext uri="{FF2B5EF4-FFF2-40B4-BE49-F238E27FC236}">
                  <a16:creationId xmlns:a16="http://schemas.microsoft.com/office/drawing/2014/main" id="{6ED3ABA8-B66E-441D-8E8E-4D2775A0E2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39937" y="185643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AutoShape 71">
              <a:extLst>
                <a:ext uri="{FF2B5EF4-FFF2-40B4-BE49-F238E27FC236}">
                  <a16:creationId xmlns:a16="http://schemas.microsoft.com/office/drawing/2014/main" id="{FAACFA2F-C7D1-4436-A97F-CFD90514A5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40367" y="206311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AutoShape 71">
              <a:extLst>
                <a:ext uri="{FF2B5EF4-FFF2-40B4-BE49-F238E27FC236}">
                  <a16:creationId xmlns:a16="http://schemas.microsoft.com/office/drawing/2014/main" id="{31BA3414-C718-4751-A4AA-6D3A57789A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51652" y="2302359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Rounded Rectangle 18">
              <a:extLst>
                <a:ext uri="{FF2B5EF4-FFF2-40B4-BE49-F238E27FC236}">
                  <a16:creationId xmlns:a16="http://schemas.microsoft.com/office/drawing/2014/main" id="{4F685FF7-3C4E-48BA-9676-E779FF0DCDB8}"/>
                </a:ext>
              </a:extLst>
            </p:cNvPr>
            <p:cNvSpPr/>
            <p:nvPr/>
          </p:nvSpPr>
          <p:spPr>
            <a:xfrm>
              <a:off x="5083340" y="2358955"/>
              <a:ext cx="12793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</a:rPr>
                <a:t>EyeOS</a:t>
              </a:r>
              <a:r>
                <a:rPr lang="en-US" sz="1400">
                  <a:solidFill>
                    <a:schemeClr val="tx1"/>
                  </a:solidFill>
                </a:rPr>
                <a:t> Server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55F8D2-23C0-4D1E-B193-B65677828937}"/>
                </a:ext>
              </a:extLst>
            </p:cNvPr>
            <p:cNvSpPr/>
            <p:nvPr/>
          </p:nvSpPr>
          <p:spPr>
            <a:xfrm>
              <a:off x="850900" y="4972050"/>
              <a:ext cx="2254250" cy="9017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38">
              <a:extLst>
                <a:ext uri="{FF2B5EF4-FFF2-40B4-BE49-F238E27FC236}">
                  <a16:creationId xmlns:a16="http://schemas.microsoft.com/office/drawing/2014/main" id="{D4F4DCE6-9BC0-4EE0-A5DF-1795ED32932A}"/>
                </a:ext>
              </a:extLst>
            </p:cNvPr>
            <p:cNvSpPr/>
            <p:nvPr/>
          </p:nvSpPr>
          <p:spPr>
            <a:xfrm>
              <a:off x="6174074" y="2931766"/>
              <a:ext cx="963326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eyeos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4" name="Left-Right Arrow 47">
              <a:extLst>
                <a:ext uri="{FF2B5EF4-FFF2-40B4-BE49-F238E27FC236}">
                  <a16:creationId xmlns:a16="http://schemas.microsoft.com/office/drawing/2014/main" id="{0CCB9F0B-FDDE-4A9B-A064-0E2366C044A6}"/>
                </a:ext>
              </a:extLst>
            </p:cNvPr>
            <p:cNvSpPr/>
            <p:nvPr/>
          </p:nvSpPr>
          <p:spPr>
            <a:xfrm rot="10800000" flipV="1">
              <a:off x="6379504" y="2013911"/>
              <a:ext cx="846795" cy="3101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eyeos.jpg">
              <a:extLst>
                <a:ext uri="{FF2B5EF4-FFF2-40B4-BE49-F238E27FC236}">
                  <a16:creationId xmlns:a16="http://schemas.microsoft.com/office/drawing/2014/main" id="{865FD908-5B39-4489-ACFC-30999AEBD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500" y="1511300"/>
              <a:ext cx="812800" cy="812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DF48C67-A5B8-4A60-8C5F-45BA8EE3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304" y="1800798"/>
              <a:ext cx="857496" cy="58707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FF263B8-9A68-4318-881D-08ECA2858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604" y="2054798"/>
              <a:ext cx="857496" cy="587077"/>
            </a:xfrm>
            <a:prstGeom prst="rect">
              <a:avLst/>
            </a:prstGeom>
          </p:spPr>
        </p:pic>
        <p:pic>
          <p:nvPicPr>
            <p:cNvPr id="28" name="Picture 27" descr="Folder Blank 11.png">
              <a:extLst>
                <a:ext uri="{FF2B5EF4-FFF2-40B4-BE49-F238E27FC236}">
                  <a16:creationId xmlns:a16="http://schemas.microsoft.com/office/drawing/2014/main" id="{F4845AC5-BFFB-4AC2-BC35-378A75CB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200" y="2717800"/>
              <a:ext cx="584200" cy="58420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2144C08-76B1-4032-B78B-8B262167E742}"/>
                </a:ext>
              </a:extLst>
            </p:cNvPr>
            <p:cNvGrpSpPr/>
            <p:nvPr/>
          </p:nvGrpSpPr>
          <p:grpSpPr>
            <a:xfrm>
              <a:off x="6578600" y="3263900"/>
              <a:ext cx="1765300" cy="584200"/>
              <a:chOff x="6261100" y="3263900"/>
              <a:chExt cx="1765300" cy="584200"/>
            </a:xfrm>
          </p:grpSpPr>
          <p:sp>
            <p:nvSpPr>
              <p:cNvPr id="63" name="Rounded Rectangle 75">
                <a:extLst>
                  <a:ext uri="{FF2B5EF4-FFF2-40B4-BE49-F238E27FC236}">
                    <a16:creationId xmlns:a16="http://schemas.microsoft.com/office/drawing/2014/main" id="{81D5F758-D412-4114-960F-53C6C7BC1C8C}"/>
                  </a:ext>
                </a:extLst>
              </p:cNvPr>
              <p:cNvSpPr/>
              <p:nvPr/>
            </p:nvSpPr>
            <p:spPr>
              <a:xfrm>
                <a:off x="6516974" y="34778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apps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4" name="Picture 63" descr="Folder Blank 11.png">
                <a:extLst>
                  <a:ext uri="{FF2B5EF4-FFF2-40B4-BE49-F238E27FC236}">
                    <a16:creationId xmlns:a16="http://schemas.microsoft.com/office/drawing/2014/main" id="{433A9899-A118-43FD-8CF5-783B5693B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32639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1F0104-6DE8-4CBF-8E84-FA7F0579F6D5}"/>
                </a:ext>
              </a:extLst>
            </p:cNvPr>
            <p:cNvGrpSpPr/>
            <p:nvPr/>
          </p:nvGrpSpPr>
          <p:grpSpPr>
            <a:xfrm>
              <a:off x="6578600" y="3708400"/>
              <a:ext cx="1765300" cy="584200"/>
              <a:chOff x="6261100" y="3708400"/>
              <a:chExt cx="1765300" cy="584200"/>
            </a:xfrm>
          </p:grpSpPr>
          <p:sp>
            <p:nvSpPr>
              <p:cNvPr id="61" name="Rounded Rectangle 77">
                <a:extLst>
                  <a:ext uri="{FF2B5EF4-FFF2-40B4-BE49-F238E27FC236}">
                    <a16:creationId xmlns:a16="http://schemas.microsoft.com/office/drawing/2014/main" id="{1C9DF7DB-3A5B-48E4-B973-E2141D71D362}"/>
                  </a:ext>
                </a:extLst>
              </p:cNvPr>
              <p:cNvSpPr/>
              <p:nvPr/>
            </p:nvSpPr>
            <p:spPr>
              <a:xfrm>
                <a:off x="6516974" y="39223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extern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2" name="Picture 61" descr="Folder Blank 11.png">
                <a:extLst>
                  <a:ext uri="{FF2B5EF4-FFF2-40B4-BE49-F238E27FC236}">
                    <a16:creationId xmlns:a16="http://schemas.microsoft.com/office/drawing/2014/main" id="{7E2F3414-4EEF-479F-9322-5649010E7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37084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3EA14D-2D76-433B-BC0E-0BD98B90CBF5}"/>
                </a:ext>
              </a:extLst>
            </p:cNvPr>
            <p:cNvGrpSpPr/>
            <p:nvPr/>
          </p:nvGrpSpPr>
          <p:grpSpPr>
            <a:xfrm>
              <a:off x="6578600" y="4152900"/>
              <a:ext cx="1765300" cy="584200"/>
              <a:chOff x="6261100" y="4152900"/>
              <a:chExt cx="1765300" cy="584200"/>
            </a:xfrm>
          </p:grpSpPr>
          <p:sp>
            <p:nvSpPr>
              <p:cNvPr id="59" name="Rounded Rectangle 79">
                <a:extLst>
                  <a:ext uri="{FF2B5EF4-FFF2-40B4-BE49-F238E27FC236}">
                    <a16:creationId xmlns:a16="http://schemas.microsoft.com/office/drawing/2014/main" id="{CD3FCA50-BE9F-4A2D-A21B-83DDBF8CD5E5}"/>
                  </a:ext>
                </a:extLst>
              </p:cNvPr>
              <p:cNvSpPr/>
              <p:nvPr/>
            </p:nvSpPr>
            <p:spPr>
              <a:xfrm>
                <a:off x="6516974" y="43668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extras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0" name="Picture 59" descr="Folder Blank 11.png">
                <a:extLst>
                  <a:ext uri="{FF2B5EF4-FFF2-40B4-BE49-F238E27FC236}">
                    <a16:creationId xmlns:a16="http://schemas.microsoft.com/office/drawing/2014/main" id="{D93542F9-EA09-443E-BD65-E0659C8EE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41529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C6EB98-7D69-4A74-B970-E7008B9EB630}"/>
                </a:ext>
              </a:extLst>
            </p:cNvPr>
            <p:cNvGrpSpPr/>
            <p:nvPr/>
          </p:nvGrpSpPr>
          <p:grpSpPr>
            <a:xfrm>
              <a:off x="6565900" y="4597400"/>
              <a:ext cx="1778000" cy="584200"/>
              <a:chOff x="6248400" y="4622800"/>
              <a:chExt cx="1778000" cy="584200"/>
            </a:xfrm>
          </p:grpSpPr>
          <p:sp>
            <p:nvSpPr>
              <p:cNvPr id="57" name="Rounded Rectangle 81">
                <a:extLst>
                  <a:ext uri="{FF2B5EF4-FFF2-40B4-BE49-F238E27FC236}">
                    <a16:creationId xmlns:a16="http://schemas.microsoft.com/office/drawing/2014/main" id="{ABBA7482-94D9-4FA1-A34B-F1BE4C8A8A9D}"/>
                  </a:ext>
                </a:extLst>
              </p:cNvPr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system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58" name="Picture 57" descr="Folder Blank 11.png">
                <a:extLst>
                  <a:ext uri="{FF2B5EF4-FFF2-40B4-BE49-F238E27FC236}">
                    <a16:creationId xmlns:a16="http://schemas.microsoft.com/office/drawing/2014/main" id="{1EACDEFD-A6AF-4C91-ACE4-196A87223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179A53B-DE3C-40FD-B5D8-D1C45A7B93B2}"/>
                </a:ext>
              </a:extLst>
            </p:cNvPr>
            <p:cNvGrpSpPr/>
            <p:nvPr/>
          </p:nvGrpSpPr>
          <p:grpSpPr>
            <a:xfrm>
              <a:off x="6565900" y="5029200"/>
              <a:ext cx="1778000" cy="584200"/>
              <a:chOff x="6248400" y="4622800"/>
              <a:chExt cx="1778000" cy="584200"/>
            </a:xfrm>
          </p:grpSpPr>
          <p:sp>
            <p:nvSpPr>
              <p:cNvPr id="55" name="Rounded Rectangle 88">
                <a:extLst>
                  <a:ext uri="{FF2B5EF4-FFF2-40B4-BE49-F238E27FC236}">
                    <a16:creationId xmlns:a16="http://schemas.microsoft.com/office/drawing/2014/main" id="{1512C44F-B381-48C3-A77F-D91E298824A1}"/>
                  </a:ext>
                </a:extLst>
              </p:cNvPr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users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Picture 55" descr="Folder Blank 11.png">
                <a:extLst>
                  <a:ext uri="{FF2B5EF4-FFF2-40B4-BE49-F238E27FC236}">
                    <a16:creationId xmlns:a16="http://schemas.microsoft.com/office/drawing/2014/main" id="{079EBC29-A879-4D0D-85DB-0611EAE21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153EBA7-C085-4BE5-8369-9DCF55CA4B73}"/>
                </a:ext>
              </a:extLst>
            </p:cNvPr>
            <p:cNvGrpSpPr/>
            <p:nvPr/>
          </p:nvGrpSpPr>
          <p:grpSpPr>
            <a:xfrm>
              <a:off x="6565900" y="5461000"/>
              <a:ext cx="1778000" cy="584200"/>
              <a:chOff x="6248400" y="4622800"/>
              <a:chExt cx="1778000" cy="584200"/>
            </a:xfrm>
          </p:grpSpPr>
          <p:sp>
            <p:nvSpPr>
              <p:cNvPr id="53" name="Rounded Rectangle 91">
                <a:extLst>
                  <a:ext uri="{FF2B5EF4-FFF2-40B4-BE49-F238E27FC236}">
                    <a16:creationId xmlns:a16="http://schemas.microsoft.com/office/drawing/2014/main" id="{556062F5-549A-43BC-81E6-D7801A622AB1}"/>
                  </a:ext>
                </a:extLst>
              </p:cNvPr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>
                    <a:solidFill>
                      <a:schemeClr val="tx1"/>
                    </a:solidFill>
                  </a:rPr>
                  <a:t>workgroups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54" name="Picture 53" descr="Folder Blank 11.png">
                <a:extLst>
                  <a:ext uri="{FF2B5EF4-FFF2-40B4-BE49-F238E27FC236}">
                    <a16:creationId xmlns:a16="http://schemas.microsoft.com/office/drawing/2014/main" id="{340B9BC6-6059-4FFA-9383-3FB94A12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8D146F-4BFC-4D15-BDCE-A59F86EC285A}"/>
                </a:ext>
              </a:extLst>
            </p:cNvPr>
            <p:cNvCxnSpPr/>
            <p:nvPr/>
          </p:nvCxnSpPr>
          <p:spPr>
            <a:xfrm>
              <a:off x="6350000" y="3302000"/>
              <a:ext cx="0" cy="260350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4568CF-8DEA-4E11-A5C1-7CA02B3262B8}"/>
                </a:ext>
              </a:extLst>
            </p:cNvPr>
            <p:cNvCxnSpPr/>
            <p:nvPr/>
          </p:nvCxnSpPr>
          <p:spPr>
            <a:xfrm>
              <a:off x="6356350" y="361950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FF9A766-EB2F-4B15-B072-25370A6596C4}"/>
                </a:ext>
              </a:extLst>
            </p:cNvPr>
            <p:cNvCxnSpPr/>
            <p:nvPr/>
          </p:nvCxnSpPr>
          <p:spPr>
            <a:xfrm>
              <a:off x="6356350" y="40322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52AE8C-20EC-4D30-9498-7E71096F44A1}"/>
                </a:ext>
              </a:extLst>
            </p:cNvPr>
            <p:cNvCxnSpPr/>
            <p:nvPr/>
          </p:nvCxnSpPr>
          <p:spPr>
            <a:xfrm>
              <a:off x="6356350" y="44894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05F026-BD84-4B4C-AD12-E29B96B61B52}"/>
                </a:ext>
              </a:extLst>
            </p:cNvPr>
            <p:cNvCxnSpPr/>
            <p:nvPr/>
          </p:nvCxnSpPr>
          <p:spPr>
            <a:xfrm>
              <a:off x="6350000" y="49085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B70931A-013B-4163-9C30-163057F141CD}"/>
                </a:ext>
              </a:extLst>
            </p:cNvPr>
            <p:cNvCxnSpPr/>
            <p:nvPr/>
          </p:nvCxnSpPr>
          <p:spPr>
            <a:xfrm>
              <a:off x="6356350" y="535940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70553D0-84BD-4E06-8A1A-D3F94DFF0943}"/>
                </a:ext>
              </a:extLst>
            </p:cNvPr>
            <p:cNvCxnSpPr/>
            <p:nvPr/>
          </p:nvCxnSpPr>
          <p:spPr>
            <a:xfrm>
              <a:off x="6350000" y="58991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2" descr="C:\Users\Christian\Documents\433-652\Images\1283226206_1 - Macbook Pro.png">
              <a:extLst>
                <a:ext uri="{FF2B5EF4-FFF2-40B4-BE49-F238E27FC236}">
                  <a16:creationId xmlns:a16="http://schemas.microsoft.com/office/drawing/2014/main" id="{FCB48D66-28F7-4103-ADA3-219849025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1478791" y="4634040"/>
              <a:ext cx="1219200" cy="1219200"/>
            </a:xfrm>
            <a:prstGeom prst="rect">
              <a:avLst/>
            </a:prstGeom>
            <a:noFill/>
          </p:spPr>
        </p:pic>
        <p:sp>
          <p:nvSpPr>
            <p:cNvPr id="43" name="Folded Corner 105">
              <a:extLst>
                <a:ext uri="{FF2B5EF4-FFF2-40B4-BE49-F238E27FC236}">
                  <a16:creationId xmlns:a16="http://schemas.microsoft.com/office/drawing/2014/main" id="{D5E6D734-D36B-4CDA-97C2-D86B76724D5D}"/>
                </a:ext>
              </a:extLst>
            </p:cNvPr>
            <p:cNvSpPr/>
            <p:nvPr/>
          </p:nvSpPr>
          <p:spPr>
            <a:xfrm rot="10800000">
              <a:off x="1587500" y="4527550"/>
              <a:ext cx="742950" cy="876300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" descr="C:\Documents and Settings\Administrator\Local Settings\Temporary Internet Files\Content.IE5\S5CT05S7\MCj04326140000[1].png">
              <a:extLst>
                <a:ext uri="{FF2B5EF4-FFF2-40B4-BE49-F238E27FC236}">
                  <a16:creationId xmlns:a16="http://schemas.microsoft.com/office/drawing/2014/main" id="{08A47BF1-79CD-4D0B-B323-A42E03F1F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428749" y="4791988"/>
              <a:ext cx="517985" cy="542011"/>
            </a:xfrm>
            <a:prstGeom prst="rect">
              <a:avLst/>
            </a:prstGeom>
            <a:noFill/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71BB43-15C2-4140-9C04-70A4B1EA275E}"/>
                </a:ext>
              </a:extLst>
            </p:cNvPr>
            <p:cNvCxnSpPr/>
            <p:nvPr/>
          </p:nvCxnSpPr>
          <p:spPr>
            <a:xfrm>
              <a:off x="1866900" y="46672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ECE777-4178-4B7E-A66C-A0618FD290F9}"/>
                </a:ext>
              </a:extLst>
            </p:cNvPr>
            <p:cNvCxnSpPr/>
            <p:nvPr/>
          </p:nvCxnSpPr>
          <p:spPr>
            <a:xfrm>
              <a:off x="1866900" y="47434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4F1930-0DE3-4A97-9B42-4DF39E982B8A}"/>
                </a:ext>
              </a:extLst>
            </p:cNvPr>
            <p:cNvCxnSpPr/>
            <p:nvPr/>
          </p:nvCxnSpPr>
          <p:spPr>
            <a:xfrm>
              <a:off x="1866900" y="48196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5245C3B-90B0-4EAF-BA5E-777C62D737EE}"/>
                </a:ext>
              </a:extLst>
            </p:cNvPr>
            <p:cNvCxnSpPr/>
            <p:nvPr/>
          </p:nvCxnSpPr>
          <p:spPr>
            <a:xfrm>
              <a:off x="1866900" y="48958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111">
              <a:extLst>
                <a:ext uri="{FF2B5EF4-FFF2-40B4-BE49-F238E27FC236}">
                  <a16:creationId xmlns:a16="http://schemas.microsoft.com/office/drawing/2014/main" id="{DAFA2719-A658-4812-AF4B-A9B17E91ED19}"/>
                </a:ext>
              </a:extLst>
            </p:cNvPr>
            <p:cNvSpPr/>
            <p:nvPr/>
          </p:nvSpPr>
          <p:spPr>
            <a:xfrm>
              <a:off x="1104900" y="5744816"/>
              <a:ext cx="1771650" cy="31308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Client-side scripts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FBDAF3A-EB8B-4F3B-8A47-0A754EA295AA}"/>
                </a:ext>
              </a:extLst>
            </p:cNvPr>
            <p:cNvSpPr/>
            <p:nvPr/>
          </p:nvSpPr>
          <p:spPr>
            <a:xfrm>
              <a:off x="203200" y="3200400"/>
              <a:ext cx="1149350" cy="10858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E13342-8983-4B0E-9163-3B01D4024C93}"/>
                </a:ext>
              </a:extLst>
            </p:cNvPr>
            <p:cNvCxnSpPr>
              <a:stCxn id="50" idx="5"/>
            </p:cNvCxnSpPr>
            <p:nvPr/>
          </p:nvCxnSpPr>
          <p:spPr>
            <a:xfrm>
              <a:off x="1184232" y="4127231"/>
              <a:ext cx="238168" cy="355869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Left-Right Arrow 116">
              <a:extLst>
                <a:ext uri="{FF2B5EF4-FFF2-40B4-BE49-F238E27FC236}">
                  <a16:creationId xmlns:a16="http://schemas.microsoft.com/office/drawing/2014/main" id="{E9361B81-4823-4945-8899-E7BAE1A2561C}"/>
                </a:ext>
              </a:extLst>
            </p:cNvPr>
            <p:cNvSpPr/>
            <p:nvPr/>
          </p:nvSpPr>
          <p:spPr>
            <a:xfrm>
              <a:off x="3448050" y="5276850"/>
              <a:ext cx="1711452" cy="158750"/>
            </a:xfrm>
            <a:prstGeom prst="leftRightArrow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3935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64F1-F9DB-46E7-BF1F-18B8FCF6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20568"/>
            <a:ext cx="10515600" cy="1325563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Media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FC8E6-E28C-4CE4-BAF5-28A334C8A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1311965"/>
            <a:ext cx="10942983" cy="5180910"/>
          </a:xfrm>
        </p:spPr>
        <p:txBody>
          <a:bodyPr>
            <a:norm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Media applications are a niche that has taken a considerable advantage from leveraging cloud computing technologies.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In particular,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video-processing operations, such as encoding, transcoding, composition, and rendering, are good candidates for a cloud-based environment.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These are computationally intensive tasks that can be easily offloaded to cloud computing infrastructures.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Examples: </a:t>
            </a:r>
          </a:p>
          <a:p>
            <a:pPr lvl="1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Animoto</a:t>
            </a:r>
          </a:p>
          <a:p>
            <a:pPr lvl="1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Maya rendering with Aneka</a:t>
            </a:r>
          </a:p>
          <a:p>
            <a:pPr lvl="1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Video encoding on the cloud: Encoding.com</a:t>
            </a:r>
          </a:p>
        </p:txBody>
      </p:sp>
    </p:spTree>
    <p:extLst>
      <p:ext uri="{BB962C8B-B14F-4D97-AF65-F5344CB8AC3E}">
        <p14:creationId xmlns:p14="http://schemas.microsoft.com/office/powerpoint/2010/main" val="804771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8E2A-80CA-4E54-A36E-C9BF2F74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39" y="365125"/>
            <a:ext cx="11128513" cy="1325563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A9201-AABD-4758-8550-64ADCEAE7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1690688"/>
            <a:ext cx="11128513" cy="4486275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has gained huge popularity in industry due to its ability to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host applications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for which the services can be delivered to consumers rapidly at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minimal cost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from a range of domains,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from scientific to engineering, gaming, and social networking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are considered.</a:t>
            </a:r>
          </a:p>
        </p:txBody>
      </p:sp>
    </p:spTree>
    <p:extLst>
      <p:ext uri="{BB962C8B-B14F-4D97-AF65-F5344CB8AC3E}">
        <p14:creationId xmlns:p14="http://schemas.microsoft.com/office/powerpoint/2010/main" val="1913209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705BCE-C6E1-44E8-8631-A33533EC3C56}"/>
              </a:ext>
            </a:extLst>
          </p:cNvPr>
          <p:cNvGrpSpPr/>
          <p:nvPr/>
        </p:nvGrpSpPr>
        <p:grpSpPr>
          <a:xfrm>
            <a:off x="460512" y="313082"/>
            <a:ext cx="8988287" cy="6220239"/>
            <a:chOff x="381000" y="723900"/>
            <a:chExt cx="8178800" cy="5842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2445D5-9128-459B-AB60-66D40721E4D5}"/>
                </a:ext>
              </a:extLst>
            </p:cNvPr>
            <p:cNvSpPr/>
            <p:nvPr/>
          </p:nvSpPr>
          <p:spPr>
            <a:xfrm>
              <a:off x="381000" y="723900"/>
              <a:ext cx="8178800" cy="584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nimoto.jpg">
              <a:extLst>
                <a:ext uri="{FF2B5EF4-FFF2-40B4-BE49-F238E27FC236}">
                  <a16:creationId xmlns:a16="http://schemas.microsoft.com/office/drawing/2014/main" id="{02E88695-6F2C-4988-88F9-19A89B61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700" y="742950"/>
              <a:ext cx="1986810" cy="539750"/>
            </a:xfrm>
            <a:prstGeom prst="rect">
              <a:avLst/>
            </a:prstGeom>
          </p:spPr>
        </p:pic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9CFE3A86-4BE5-4794-853B-AEFC87FE0379}"/>
                </a:ext>
              </a:extLst>
            </p:cNvPr>
            <p:cNvSpPr/>
            <p:nvPr/>
          </p:nvSpPr>
          <p:spPr>
            <a:xfrm>
              <a:off x="3086100" y="1181100"/>
              <a:ext cx="52832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">
              <a:extLst>
                <a:ext uri="{FF2B5EF4-FFF2-40B4-BE49-F238E27FC236}">
                  <a16:creationId xmlns:a16="http://schemas.microsoft.com/office/drawing/2014/main" id="{4A4F51DB-27FB-4E86-863F-C0BB564FDA19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811203" y="1058412"/>
              <a:ext cx="1295031" cy="7273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sp>
          <p:nvSpPr>
            <p:cNvPr id="9" name="Cloud">
              <a:extLst>
                <a:ext uri="{FF2B5EF4-FFF2-40B4-BE49-F238E27FC236}">
                  <a16:creationId xmlns:a16="http://schemas.microsoft.com/office/drawing/2014/main" id="{02AB270B-7435-457C-8397-D9AA92D79A2A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983203" y="1033008"/>
              <a:ext cx="1037997" cy="58295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58BC88A-AA0D-432F-879E-3033A25EE1EC}"/>
                </a:ext>
              </a:extLst>
            </p:cNvPr>
            <p:cNvGrpSpPr/>
            <p:nvPr/>
          </p:nvGrpSpPr>
          <p:grpSpPr>
            <a:xfrm>
              <a:off x="5207000" y="2273299"/>
              <a:ext cx="1181100" cy="977902"/>
              <a:chOff x="5156200" y="2819399"/>
              <a:chExt cx="1181100" cy="977902"/>
            </a:xfrm>
          </p:grpSpPr>
          <p:pic>
            <p:nvPicPr>
              <p:cNvPr id="58" name="Picture 57" descr="amazon-web.jpg">
                <a:extLst>
                  <a:ext uri="{FF2B5EF4-FFF2-40B4-BE49-F238E27FC236}">
                    <a16:creationId xmlns:a16="http://schemas.microsoft.com/office/drawing/2014/main" id="{12FCA370-8E28-4689-9658-98DC369F7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6200" y="2819399"/>
                <a:ext cx="1181100" cy="827987"/>
              </a:xfrm>
              <a:prstGeom prst="rect">
                <a:avLst/>
              </a:prstGeom>
            </p:spPr>
          </p:pic>
          <p:sp>
            <p:nvSpPr>
              <p:cNvPr id="59" name="Cloud">
                <a:extLst>
                  <a:ext uri="{FF2B5EF4-FFF2-40B4-BE49-F238E27FC236}">
                    <a16:creationId xmlns:a16="http://schemas.microsoft.com/office/drawing/2014/main" id="{1F37F8FA-DEDC-4B07-9C07-7C654C389E96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5173403" y="3420613"/>
                <a:ext cx="1074997" cy="3766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E17D97-316A-483D-9BA3-74BDD25C2BC5}"/>
                </a:ext>
              </a:extLst>
            </p:cNvPr>
            <p:cNvGrpSpPr/>
            <p:nvPr/>
          </p:nvGrpSpPr>
          <p:grpSpPr>
            <a:xfrm>
              <a:off x="2921001" y="2034100"/>
              <a:ext cx="1714499" cy="1483800"/>
              <a:chOff x="2921001" y="2605600"/>
              <a:chExt cx="1714499" cy="1483800"/>
            </a:xfrm>
          </p:grpSpPr>
          <p:sp>
            <p:nvSpPr>
              <p:cNvPr id="53" name="Rounded Rectangle 13">
                <a:extLst>
                  <a:ext uri="{FF2B5EF4-FFF2-40B4-BE49-F238E27FC236}">
                    <a16:creationId xmlns:a16="http://schemas.microsoft.com/office/drawing/2014/main" id="{B63589C5-76C4-4CFC-B2D8-4EB2C4F9FB83}"/>
                  </a:ext>
                </a:extLst>
              </p:cNvPr>
              <p:cNvSpPr/>
              <p:nvPr/>
            </p:nvSpPr>
            <p:spPr>
              <a:xfrm>
                <a:off x="2960974" y="3655666"/>
                <a:ext cx="1674526" cy="4337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64800" rtlCol="0" anchor="b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Scalability engine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loud">
                <a:extLst>
                  <a:ext uri="{FF2B5EF4-FFF2-40B4-BE49-F238E27FC236}">
                    <a16:creationId xmlns:a16="http://schemas.microsoft.com/office/drawing/2014/main" id="{2B5169FA-53C3-4B54-9CE3-EA2460ECFEC2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2921001" y="3287260"/>
                <a:ext cx="850900" cy="47788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sp>
            <p:nvSpPr>
              <p:cNvPr id="55" name="Cloud">
                <a:extLst>
                  <a:ext uri="{FF2B5EF4-FFF2-40B4-BE49-F238E27FC236}">
                    <a16:creationId xmlns:a16="http://schemas.microsoft.com/office/drawing/2014/main" id="{1451FAD2-85FF-4EB0-B16F-45CF04CABA00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560503" y="3357112"/>
                <a:ext cx="1074997" cy="38262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56" name="Picture 2" descr="C:\Documents and Settings\csve\Local Settings\Temporary Internet Files\Content.IE5\KPABW9QF\MC900435242[1].png">
                <a:extLst>
                  <a:ext uri="{FF2B5EF4-FFF2-40B4-BE49-F238E27FC236}">
                    <a16:creationId xmlns:a16="http://schemas.microsoft.com/office/drawing/2014/main" id="{BDCDB444-507D-40EA-A8A0-6D393469F0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131571" y="2605600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57" name="Picture 56" descr="RightScale.png">
                <a:extLst>
                  <a:ext uri="{FF2B5EF4-FFF2-40B4-BE49-F238E27FC236}">
                    <a16:creationId xmlns:a16="http://schemas.microsoft.com/office/drawing/2014/main" id="{F46D9105-AE6F-458F-9E1D-84CEC5878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2301" y="3244850"/>
                <a:ext cx="1325530" cy="298450"/>
              </a:xfrm>
              <a:prstGeom prst="rect">
                <a:avLst/>
              </a:prstGeom>
            </p:spPr>
          </p:pic>
        </p:grpSp>
        <p:sp>
          <p:nvSpPr>
            <p:cNvPr id="12" name="Rounded Rectangle 26">
              <a:extLst>
                <a:ext uri="{FF2B5EF4-FFF2-40B4-BE49-F238E27FC236}">
                  <a16:creationId xmlns:a16="http://schemas.microsoft.com/office/drawing/2014/main" id="{2A805FD1-6395-4BD1-8671-E05FB59D3030}"/>
                </a:ext>
              </a:extLst>
            </p:cNvPr>
            <p:cNvSpPr/>
            <p:nvPr/>
          </p:nvSpPr>
          <p:spPr>
            <a:xfrm>
              <a:off x="5600700" y="5649566"/>
              <a:ext cx="2692400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EC2 instances: video rendering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5EC463-DB84-42EB-8C4A-D9F8B96715A7}"/>
                </a:ext>
              </a:extLst>
            </p:cNvPr>
            <p:cNvGrpSpPr/>
            <p:nvPr/>
          </p:nvGrpSpPr>
          <p:grpSpPr>
            <a:xfrm>
              <a:off x="7278650" y="4927600"/>
              <a:ext cx="862050" cy="854520"/>
              <a:chOff x="7443750" y="4749800"/>
              <a:chExt cx="862050" cy="854520"/>
            </a:xfrm>
          </p:grpSpPr>
          <p:pic>
            <p:nvPicPr>
              <p:cNvPr id="51" name="Picture 50" descr="MC900431564.PNG">
                <a:extLst>
                  <a:ext uri="{FF2B5EF4-FFF2-40B4-BE49-F238E27FC236}">
                    <a16:creationId xmlns:a16="http://schemas.microsoft.com/office/drawing/2014/main" id="{23350708-8A2A-4EAF-9692-128E46C02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52" name="Picture 4" descr="C:\Documents and Settings\Administrator\Local Settings\Temporary Internet Files\Content.IE5\S5CT05S7\MCj04326140000[1].png">
                <a:extLst>
                  <a:ext uri="{FF2B5EF4-FFF2-40B4-BE49-F238E27FC236}">
                    <a16:creationId xmlns:a16="http://schemas.microsoft.com/office/drawing/2014/main" id="{A0B41F1E-6153-41CB-944C-D7D0657AA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1D3C4E0-0725-4F1F-948E-28E18409EBBA}"/>
                </a:ext>
              </a:extLst>
            </p:cNvPr>
            <p:cNvGrpSpPr/>
            <p:nvPr/>
          </p:nvGrpSpPr>
          <p:grpSpPr>
            <a:xfrm>
              <a:off x="6453150" y="4940300"/>
              <a:ext cx="862050" cy="854520"/>
              <a:chOff x="7443750" y="4749800"/>
              <a:chExt cx="862050" cy="854520"/>
            </a:xfrm>
          </p:grpSpPr>
          <p:pic>
            <p:nvPicPr>
              <p:cNvPr id="49" name="Picture 48" descr="MC900431564.PNG">
                <a:extLst>
                  <a:ext uri="{FF2B5EF4-FFF2-40B4-BE49-F238E27FC236}">
                    <a16:creationId xmlns:a16="http://schemas.microsoft.com/office/drawing/2014/main" id="{18AB07D4-53C1-49C2-9CA2-A701C92C1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50" name="Picture 4" descr="C:\Documents and Settings\Administrator\Local Settings\Temporary Internet Files\Content.IE5\S5CT05S7\MCj04326140000[1].png">
                <a:extLst>
                  <a:ext uri="{FF2B5EF4-FFF2-40B4-BE49-F238E27FC236}">
                    <a16:creationId xmlns:a16="http://schemas.microsoft.com/office/drawing/2014/main" id="{E1A09F80-66BE-4325-A9E8-08CE49AC1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B80FF0-1FF0-4665-BF00-DC45E2BF589C}"/>
                </a:ext>
              </a:extLst>
            </p:cNvPr>
            <p:cNvGrpSpPr/>
            <p:nvPr/>
          </p:nvGrpSpPr>
          <p:grpSpPr>
            <a:xfrm>
              <a:off x="5653050" y="4953000"/>
              <a:ext cx="862050" cy="854520"/>
              <a:chOff x="7443750" y="4749800"/>
              <a:chExt cx="862050" cy="854520"/>
            </a:xfrm>
          </p:grpSpPr>
          <p:pic>
            <p:nvPicPr>
              <p:cNvPr id="47" name="Picture 46" descr="MC900431564.PNG">
                <a:extLst>
                  <a:ext uri="{FF2B5EF4-FFF2-40B4-BE49-F238E27FC236}">
                    <a16:creationId xmlns:a16="http://schemas.microsoft.com/office/drawing/2014/main" id="{EA0D311F-116F-4BF5-8FF1-A0AA2B92D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48" name="Picture 4" descr="C:\Documents and Settings\Administrator\Local Settings\Temporary Internet Files\Content.IE5\S5CT05S7\MCj04326140000[1].png">
                <a:extLst>
                  <a:ext uri="{FF2B5EF4-FFF2-40B4-BE49-F238E27FC236}">
                    <a16:creationId xmlns:a16="http://schemas.microsoft.com/office/drawing/2014/main" id="{6DC71AED-E43F-4F94-8CE9-BA1968DCE3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sp>
          <p:nvSpPr>
            <p:cNvPr id="16" name="Rounded Rectangle 35">
              <a:extLst>
                <a:ext uri="{FF2B5EF4-FFF2-40B4-BE49-F238E27FC236}">
                  <a16:creationId xmlns:a16="http://schemas.microsoft.com/office/drawing/2014/main" id="{C6FD0FB2-F777-4147-97F3-4DA262D9AD51}"/>
                </a:ext>
              </a:extLst>
            </p:cNvPr>
            <p:cNvSpPr/>
            <p:nvPr/>
          </p:nvSpPr>
          <p:spPr>
            <a:xfrm>
              <a:off x="6629400" y="2766666"/>
              <a:ext cx="1422400" cy="5734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EC2 instances: </a:t>
              </a:r>
            </a:p>
            <a:p>
              <a:pPr algn="ctr"/>
              <a:r>
                <a:rPr lang="en-US" sz="1600">
                  <a:solidFill>
                    <a:schemeClr val="tx1"/>
                  </a:solidFill>
                </a:rPr>
                <a:t>web front end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3D8A17-B4D9-46DA-BC3C-011C2AC24074}"/>
                </a:ext>
              </a:extLst>
            </p:cNvPr>
            <p:cNvGrpSpPr/>
            <p:nvPr/>
          </p:nvGrpSpPr>
          <p:grpSpPr>
            <a:xfrm>
              <a:off x="6515100" y="2082800"/>
              <a:ext cx="876300" cy="854520"/>
              <a:chOff x="6489700" y="2349500"/>
              <a:chExt cx="876300" cy="854520"/>
            </a:xfrm>
          </p:grpSpPr>
          <p:pic>
            <p:nvPicPr>
              <p:cNvPr id="45" name="Picture 44" descr="MC900431564.PNG">
                <a:extLst>
                  <a:ext uri="{FF2B5EF4-FFF2-40B4-BE49-F238E27FC236}">
                    <a16:creationId xmlns:a16="http://schemas.microsoft.com/office/drawing/2014/main" id="{30FFE8A9-12FB-4DFE-8A93-C6147B5B8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89700" y="2349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46" name="Picture 2" descr="Z:\Documents\University of Melbourne\Aneka\CloudBook\Icons\1306768872_browser.png">
                <a:extLst>
                  <a:ext uri="{FF2B5EF4-FFF2-40B4-BE49-F238E27FC236}">
                    <a16:creationId xmlns:a16="http://schemas.microsoft.com/office/drawing/2014/main" id="{C58C57BC-ABF3-4DC4-8E77-2BF18890DB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860745" y="2657835"/>
                <a:ext cx="505255" cy="505255"/>
              </a:xfrm>
              <a:prstGeom prst="rect">
                <a:avLst/>
              </a:prstGeom>
              <a:noFill/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A20915B-811F-452B-8E34-B348E2DC4F2F}"/>
                </a:ext>
              </a:extLst>
            </p:cNvPr>
            <p:cNvGrpSpPr/>
            <p:nvPr/>
          </p:nvGrpSpPr>
          <p:grpSpPr>
            <a:xfrm>
              <a:off x="7239000" y="2095500"/>
              <a:ext cx="876300" cy="854520"/>
              <a:chOff x="6489700" y="2349500"/>
              <a:chExt cx="876300" cy="854520"/>
            </a:xfrm>
          </p:grpSpPr>
          <p:pic>
            <p:nvPicPr>
              <p:cNvPr id="43" name="Picture 42" descr="MC900431564.PNG">
                <a:extLst>
                  <a:ext uri="{FF2B5EF4-FFF2-40B4-BE49-F238E27FC236}">
                    <a16:creationId xmlns:a16="http://schemas.microsoft.com/office/drawing/2014/main" id="{06141192-3314-49DD-B901-003B79B39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89700" y="2349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44" name="Picture 2" descr="Z:\Documents\University of Melbourne\Aneka\CloudBook\Icons\1306768872_browser.png">
                <a:extLst>
                  <a:ext uri="{FF2B5EF4-FFF2-40B4-BE49-F238E27FC236}">
                    <a16:creationId xmlns:a16="http://schemas.microsoft.com/office/drawing/2014/main" id="{0D8F488F-1840-46C5-AC23-1EAFA6E90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860745" y="2657835"/>
                <a:ext cx="505255" cy="505255"/>
              </a:xfrm>
              <a:prstGeom prst="rect">
                <a:avLst/>
              </a:prstGeom>
              <a:noFill/>
            </p:spPr>
          </p:pic>
        </p:grpSp>
        <p:sp>
          <p:nvSpPr>
            <p:cNvPr id="19" name="Cloud">
              <a:extLst>
                <a:ext uri="{FF2B5EF4-FFF2-40B4-BE49-F238E27FC236}">
                  <a16:creationId xmlns:a16="http://schemas.microsoft.com/office/drawing/2014/main" id="{5BE386B5-C12C-4529-8143-A4A00D20663F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6049703" y="3915912"/>
              <a:ext cx="1404745" cy="5925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sp>
          <p:nvSpPr>
            <p:cNvPr id="20" name="Cloud">
              <a:extLst>
                <a:ext uri="{FF2B5EF4-FFF2-40B4-BE49-F238E27FC236}">
                  <a16:creationId xmlns:a16="http://schemas.microsoft.com/office/drawing/2014/main" id="{610E221C-1CC3-42BE-807F-9B7F72BC55CF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6811703" y="3890512"/>
              <a:ext cx="1430597" cy="6179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sp>
          <p:nvSpPr>
            <p:cNvPr id="21" name="Rounded Rectangle 44">
              <a:extLst>
                <a:ext uri="{FF2B5EF4-FFF2-40B4-BE49-F238E27FC236}">
                  <a16:creationId xmlns:a16="http://schemas.microsoft.com/office/drawing/2014/main" id="{7A3A6DF1-03FC-48CF-8ABC-B82A7FAEFD45}"/>
                </a:ext>
              </a:extLst>
            </p:cNvPr>
            <p:cNvSpPr/>
            <p:nvPr/>
          </p:nvSpPr>
          <p:spPr>
            <a:xfrm>
              <a:off x="6477000" y="4011266"/>
              <a:ext cx="1244600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Amazon SQS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2" name="Left-Right Arrow 45">
              <a:extLst>
                <a:ext uri="{FF2B5EF4-FFF2-40B4-BE49-F238E27FC236}">
                  <a16:creationId xmlns:a16="http://schemas.microsoft.com/office/drawing/2014/main" id="{05505861-E8EE-4A05-8D9A-35D6C02F342A}"/>
                </a:ext>
              </a:extLst>
            </p:cNvPr>
            <p:cNvSpPr/>
            <p:nvPr/>
          </p:nvSpPr>
          <p:spPr>
            <a:xfrm rot="16200000" flipV="1">
              <a:off x="6387457" y="46983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-Right Arrow 46">
              <a:extLst>
                <a:ext uri="{FF2B5EF4-FFF2-40B4-BE49-F238E27FC236}">
                  <a16:creationId xmlns:a16="http://schemas.microsoft.com/office/drawing/2014/main" id="{F931758F-BAAE-4857-8C77-3E9B3FE4C13F}"/>
                </a:ext>
              </a:extLst>
            </p:cNvPr>
            <p:cNvSpPr/>
            <p:nvPr/>
          </p:nvSpPr>
          <p:spPr>
            <a:xfrm rot="16200000" flipV="1">
              <a:off x="7174857" y="47237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-Right Arrow 47">
              <a:extLst>
                <a:ext uri="{FF2B5EF4-FFF2-40B4-BE49-F238E27FC236}">
                  <a16:creationId xmlns:a16="http://schemas.microsoft.com/office/drawing/2014/main" id="{51768E8D-884F-4041-B7D3-1C1F0818BBC0}"/>
                </a:ext>
              </a:extLst>
            </p:cNvPr>
            <p:cNvSpPr/>
            <p:nvPr/>
          </p:nvSpPr>
          <p:spPr>
            <a:xfrm rot="16200000" flipV="1">
              <a:off x="7327257" y="35426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48">
              <a:extLst>
                <a:ext uri="{FF2B5EF4-FFF2-40B4-BE49-F238E27FC236}">
                  <a16:creationId xmlns:a16="http://schemas.microsoft.com/office/drawing/2014/main" id="{6351B408-D594-474C-A497-7CBB64AF35E9}"/>
                </a:ext>
              </a:extLst>
            </p:cNvPr>
            <p:cNvSpPr/>
            <p:nvPr/>
          </p:nvSpPr>
          <p:spPr>
            <a:xfrm rot="16200000" flipV="1">
              <a:off x="7022457" y="35426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Arrow 50">
              <a:extLst>
                <a:ext uri="{FF2B5EF4-FFF2-40B4-BE49-F238E27FC236}">
                  <a16:creationId xmlns:a16="http://schemas.microsoft.com/office/drawing/2014/main" id="{F110AD8F-FF0B-41A2-BF2C-8D341717FA6A}"/>
                </a:ext>
              </a:extLst>
            </p:cNvPr>
            <p:cNvSpPr/>
            <p:nvPr/>
          </p:nvSpPr>
          <p:spPr>
            <a:xfrm flipV="1">
              <a:off x="4810465" y="53720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Arrow 51">
              <a:extLst>
                <a:ext uri="{FF2B5EF4-FFF2-40B4-BE49-F238E27FC236}">
                  <a16:creationId xmlns:a16="http://schemas.microsoft.com/office/drawing/2014/main" id="{AACBCD1C-8603-4D7C-BA6E-9A1A1AD9C1ED}"/>
                </a:ext>
              </a:extLst>
            </p:cNvPr>
            <p:cNvSpPr/>
            <p:nvPr/>
          </p:nvSpPr>
          <p:spPr>
            <a:xfrm rot="10800000" flipV="1">
              <a:off x="4696164" y="2641573"/>
              <a:ext cx="421935" cy="215927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3C5B441A-906D-44D8-B305-3CD63F2C1572}"/>
                </a:ext>
              </a:extLst>
            </p:cNvPr>
            <p:cNvSpPr/>
            <p:nvPr/>
          </p:nvSpPr>
          <p:spPr>
            <a:xfrm>
              <a:off x="4142803" y="3289300"/>
              <a:ext cx="2550131" cy="1866900"/>
            </a:xfrm>
            <a:custGeom>
              <a:avLst/>
              <a:gdLst>
                <a:gd name="connsiteX0" fmla="*/ 10097 w 2550131"/>
                <a:gd name="connsiteY0" fmla="*/ 1866900 h 1866900"/>
                <a:gd name="connsiteX1" fmla="*/ 149797 w 2550131"/>
                <a:gd name="connsiteY1" fmla="*/ 1384300 h 1866900"/>
                <a:gd name="connsiteX2" fmla="*/ 1051497 w 2550131"/>
                <a:gd name="connsiteY2" fmla="*/ 762000 h 1866900"/>
                <a:gd name="connsiteX3" fmla="*/ 2308797 w 2550131"/>
                <a:gd name="connsiteY3" fmla="*/ 330200 h 1866900"/>
                <a:gd name="connsiteX4" fmla="*/ 2550097 w 2550131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131" h="1866900">
                  <a:moveTo>
                    <a:pt x="10097" y="1866900"/>
                  </a:moveTo>
                  <a:cubicBezTo>
                    <a:pt x="-6837" y="1717675"/>
                    <a:pt x="-23770" y="1568450"/>
                    <a:pt x="149797" y="1384300"/>
                  </a:cubicBezTo>
                  <a:cubicBezTo>
                    <a:pt x="323364" y="1200150"/>
                    <a:pt x="691664" y="937683"/>
                    <a:pt x="1051497" y="762000"/>
                  </a:cubicBezTo>
                  <a:cubicBezTo>
                    <a:pt x="1411330" y="586317"/>
                    <a:pt x="2059030" y="457200"/>
                    <a:pt x="2308797" y="330200"/>
                  </a:cubicBezTo>
                  <a:cubicBezTo>
                    <a:pt x="2558564" y="203200"/>
                    <a:pt x="2550097" y="0"/>
                    <a:pt x="2550097" y="0"/>
                  </a:cubicBezTo>
                </a:path>
              </a:pathLst>
            </a:custGeom>
            <a:ln w="12700" cmpd="sng">
              <a:solidFill>
                <a:srgbClr val="595959"/>
              </a:solidFill>
              <a:prstDash val="dash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54">
              <a:extLst>
                <a:ext uri="{FF2B5EF4-FFF2-40B4-BE49-F238E27FC236}">
                  <a16:creationId xmlns:a16="http://schemas.microsoft.com/office/drawing/2014/main" id="{D3F07796-ED3C-46DD-86F8-E744FEFA5D08}"/>
                </a:ext>
              </a:extLst>
            </p:cNvPr>
            <p:cNvSpPr/>
            <p:nvPr/>
          </p:nvSpPr>
          <p:spPr>
            <a:xfrm>
              <a:off x="3403600" y="5636866"/>
              <a:ext cx="1384300" cy="5607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Amazon S3:</a:t>
              </a:r>
            </a:p>
            <a:p>
              <a:pPr algn="ctr"/>
              <a:r>
                <a:rPr lang="en-US" sz="1600">
                  <a:solidFill>
                    <a:schemeClr val="tx1"/>
                  </a:solidFill>
                </a:rPr>
                <a:t>Video storage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DE86B04-5176-4644-BED3-17D7D65A41E7}"/>
                </a:ext>
              </a:extLst>
            </p:cNvPr>
            <p:cNvGrpSpPr/>
            <p:nvPr/>
          </p:nvGrpSpPr>
          <p:grpSpPr>
            <a:xfrm>
              <a:off x="3505200" y="4686300"/>
              <a:ext cx="1168400" cy="990599"/>
              <a:chOff x="3225800" y="5016500"/>
              <a:chExt cx="1168400" cy="990599"/>
            </a:xfrm>
          </p:grpSpPr>
          <p:sp>
            <p:nvSpPr>
              <p:cNvPr id="39" name="Cloud">
                <a:extLst>
                  <a:ext uri="{FF2B5EF4-FFF2-40B4-BE49-F238E27FC236}">
                    <a16:creationId xmlns:a16="http://schemas.microsoft.com/office/drawing/2014/main" id="{5F899855-3765-46B6-9EF0-F8093C52BDDD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230303" y="5516112"/>
                <a:ext cx="1163897" cy="49098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40" name="Picture 39" descr="MC900431564.PNG">
                <a:extLst>
                  <a:ext uri="{FF2B5EF4-FFF2-40B4-BE49-F238E27FC236}">
                    <a16:creationId xmlns:a16="http://schemas.microsoft.com/office/drawing/2014/main" id="{9D7A8860-A016-4FF8-A24E-A3A462909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25800" y="5016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A1603FE-B479-4E58-AF74-E84018D3D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4504" y="5331398"/>
                <a:ext cx="527296" cy="36100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02E77FA-06DF-4349-BE8C-064A41532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504" y="5521898"/>
                <a:ext cx="527296" cy="361009"/>
              </a:xfrm>
              <a:prstGeom prst="rect">
                <a:avLst/>
              </a:prstGeom>
            </p:spPr>
          </p:pic>
        </p:grpSp>
        <p:pic>
          <p:nvPicPr>
            <p:cNvPr id="31" name="Picture 30" descr="MC900433942.PNG">
              <a:extLst>
                <a:ext uri="{FF2B5EF4-FFF2-40B4-BE49-F238E27FC236}">
                  <a16:creationId xmlns:a16="http://schemas.microsoft.com/office/drawing/2014/main" id="{B258D259-0D7D-4338-B841-35932AC1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800" y="2297167"/>
              <a:ext cx="810400" cy="810400"/>
            </a:xfrm>
            <a:prstGeom prst="rect">
              <a:avLst/>
            </a:prstGeom>
          </p:spPr>
        </p:pic>
        <p:pic>
          <p:nvPicPr>
            <p:cNvPr id="32" name="Picture 31" descr="MC900433942.PNG">
              <a:extLst>
                <a:ext uri="{FF2B5EF4-FFF2-40B4-BE49-F238E27FC236}">
                  <a16:creationId xmlns:a16="http://schemas.microsoft.com/office/drawing/2014/main" id="{FD3BEBF7-FF15-450F-9F3B-866931A00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0400" y="3071867"/>
              <a:ext cx="810400" cy="810400"/>
            </a:xfrm>
            <a:prstGeom prst="rect">
              <a:avLst/>
            </a:prstGeom>
          </p:spPr>
        </p:pic>
        <p:pic>
          <p:nvPicPr>
            <p:cNvPr id="33" name="Picture 32" descr="MC900433943.PNG">
              <a:extLst>
                <a:ext uri="{FF2B5EF4-FFF2-40B4-BE49-F238E27FC236}">
                  <a16:creationId xmlns:a16="http://schemas.microsoft.com/office/drawing/2014/main" id="{378BDB40-770C-467F-935E-DF12212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0346" y="3932044"/>
              <a:ext cx="706954" cy="706954"/>
            </a:xfrm>
            <a:prstGeom prst="rect">
              <a:avLst/>
            </a:prstGeom>
          </p:spPr>
        </p:pic>
        <p:pic>
          <p:nvPicPr>
            <p:cNvPr id="34" name="Picture 33" descr="MC900433941.PNG">
              <a:extLst>
                <a:ext uri="{FF2B5EF4-FFF2-40B4-BE49-F238E27FC236}">
                  <a16:creationId xmlns:a16="http://schemas.microsoft.com/office/drawing/2014/main" id="{604F1972-B6D6-436D-8FCD-572DF9C06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3981" y="1583022"/>
              <a:ext cx="796967" cy="779178"/>
            </a:xfrm>
            <a:prstGeom prst="rect">
              <a:avLst/>
            </a:prstGeom>
          </p:spPr>
        </p:pic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33E192E3-7931-4928-84ED-B31FB180764C}"/>
                </a:ext>
              </a:extLst>
            </p:cNvPr>
            <p:cNvSpPr/>
            <p:nvPr/>
          </p:nvSpPr>
          <p:spPr>
            <a:xfrm>
              <a:off x="1498600" y="2247900"/>
              <a:ext cx="1358900" cy="533400"/>
            </a:xfrm>
            <a:custGeom>
              <a:avLst/>
              <a:gdLst>
                <a:gd name="connsiteX0" fmla="*/ 0 w 1358900"/>
                <a:gd name="connsiteY0" fmla="*/ 0 h 533400"/>
                <a:gd name="connsiteX1" fmla="*/ 546100 w 1358900"/>
                <a:gd name="connsiteY1" fmla="*/ 330200 h 533400"/>
                <a:gd name="connsiteX2" fmla="*/ 1358900 w 1358900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533400">
                  <a:moveTo>
                    <a:pt x="0" y="0"/>
                  </a:moveTo>
                  <a:cubicBezTo>
                    <a:pt x="159808" y="120650"/>
                    <a:pt x="319617" y="241300"/>
                    <a:pt x="546100" y="330200"/>
                  </a:cubicBezTo>
                  <a:cubicBezTo>
                    <a:pt x="772583" y="419100"/>
                    <a:pt x="1358900" y="533400"/>
                    <a:pt x="1358900" y="5334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FD1D91ED-A952-47D7-9C5D-0A0A5581D162}"/>
                </a:ext>
              </a:extLst>
            </p:cNvPr>
            <p:cNvSpPr/>
            <p:nvPr/>
          </p:nvSpPr>
          <p:spPr>
            <a:xfrm flipV="1">
              <a:off x="1435100" y="3009900"/>
              <a:ext cx="1397000" cy="673100"/>
            </a:xfrm>
            <a:custGeom>
              <a:avLst/>
              <a:gdLst>
                <a:gd name="connsiteX0" fmla="*/ 0 w 1358900"/>
                <a:gd name="connsiteY0" fmla="*/ 0 h 533400"/>
                <a:gd name="connsiteX1" fmla="*/ 546100 w 1358900"/>
                <a:gd name="connsiteY1" fmla="*/ 330200 h 533400"/>
                <a:gd name="connsiteX2" fmla="*/ 1358900 w 1358900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533400">
                  <a:moveTo>
                    <a:pt x="0" y="0"/>
                  </a:moveTo>
                  <a:cubicBezTo>
                    <a:pt x="159808" y="120650"/>
                    <a:pt x="319617" y="241300"/>
                    <a:pt x="546100" y="330200"/>
                  </a:cubicBezTo>
                  <a:cubicBezTo>
                    <a:pt x="772583" y="419100"/>
                    <a:pt x="1358900" y="533400"/>
                    <a:pt x="1358900" y="5334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BC66EFD9-1D49-4E61-AF33-308C261B8C03}"/>
                </a:ext>
              </a:extLst>
            </p:cNvPr>
            <p:cNvSpPr/>
            <p:nvPr/>
          </p:nvSpPr>
          <p:spPr>
            <a:xfrm>
              <a:off x="1384300" y="3187700"/>
              <a:ext cx="1524000" cy="1104900"/>
            </a:xfrm>
            <a:custGeom>
              <a:avLst/>
              <a:gdLst>
                <a:gd name="connsiteX0" fmla="*/ 0 w 1524000"/>
                <a:gd name="connsiteY0" fmla="*/ 1104900 h 1104900"/>
                <a:gd name="connsiteX1" fmla="*/ 457200 w 1524000"/>
                <a:gd name="connsiteY1" fmla="*/ 596900 h 1104900"/>
                <a:gd name="connsiteX2" fmla="*/ 1143000 w 1524000"/>
                <a:gd name="connsiteY2" fmla="*/ 165100 h 1104900"/>
                <a:gd name="connsiteX3" fmla="*/ 1524000 w 1524000"/>
                <a:gd name="connsiteY3" fmla="*/ 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1104900">
                  <a:moveTo>
                    <a:pt x="0" y="1104900"/>
                  </a:moveTo>
                  <a:cubicBezTo>
                    <a:pt x="133350" y="929216"/>
                    <a:pt x="266700" y="753533"/>
                    <a:pt x="457200" y="596900"/>
                  </a:cubicBezTo>
                  <a:cubicBezTo>
                    <a:pt x="647700" y="440267"/>
                    <a:pt x="965200" y="264583"/>
                    <a:pt x="1143000" y="165100"/>
                  </a:cubicBezTo>
                  <a:cubicBezTo>
                    <a:pt x="1320800" y="65617"/>
                    <a:pt x="1524000" y="0"/>
                    <a:pt x="1524000" y="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62">
              <a:extLst>
                <a:ext uri="{FF2B5EF4-FFF2-40B4-BE49-F238E27FC236}">
                  <a16:creationId xmlns:a16="http://schemas.microsoft.com/office/drawing/2014/main" id="{0C0528E1-C083-4328-AE2A-62B78767409B}"/>
                </a:ext>
              </a:extLst>
            </p:cNvPr>
            <p:cNvSpPr/>
            <p:nvPr/>
          </p:nvSpPr>
          <p:spPr>
            <a:xfrm>
              <a:off x="1447800" y="2806700"/>
              <a:ext cx="1358900" cy="109125"/>
            </a:xfrm>
            <a:custGeom>
              <a:avLst/>
              <a:gdLst>
                <a:gd name="connsiteX0" fmla="*/ 0 w 1358900"/>
                <a:gd name="connsiteY0" fmla="*/ 0 h 109125"/>
                <a:gd name="connsiteX1" fmla="*/ 381000 w 1358900"/>
                <a:gd name="connsiteY1" fmla="*/ 101600 h 109125"/>
                <a:gd name="connsiteX2" fmla="*/ 1358900 w 1358900"/>
                <a:gd name="connsiteY2" fmla="*/ 101600 h 10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109125">
                  <a:moveTo>
                    <a:pt x="0" y="0"/>
                  </a:moveTo>
                  <a:cubicBezTo>
                    <a:pt x="77258" y="42333"/>
                    <a:pt x="154517" y="84667"/>
                    <a:pt x="381000" y="101600"/>
                  </a:cubicBezTo>
                  <a:cubicBezTo>
                    <a:pt x="607483" y="118533"/>
                    <a:pt x="1358900" y="101600"/>
                    <a:pt x="1358900" y="1016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320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A9CA09-7E67-4ECF-BE6E-4301E0F88722}"/>
              </a:ext>
            </a:extLst>
          </p:cNvPr>
          <p:cNvGrpSpPr/>
          <p:nvPr/>
        </p:nvGrpSpPr>
        <p:grpSpPr>
          <a:xfrm>
            <a:off x="390386" y="0"/>
            <a:ext cx="9058413" cy="6623050"/>
            <a:chOff x="495300" y="355600"/>
            <a:chExt cx="8851900" cy="63881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7913A6-EBE2-4AAA-B08F-DA3E495FF399}"/>
                </a:ext>
              </a:extLst>
            </p:cNvPr>
            <p:cNvSpPr/>
            <p:nvPr/>
          </p:nvSpPr>
          <p:spPr>
            <a:xfrm>
              <a:off x="495300" y="355600"/>
              <a:ext cx="8851900" cy="638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47">
              <a:extLst>
                <a:ext uri="{FF2B5EF4-FFF2-40B4-BE49-F238E27FC236}">
                  <a16:creationId xmlns:a16="http://schemas.microsoft.com/office/drawing/2014/main" id="{EEF91713-C093-40E5-8668-80C9E5332587}"/>
                </a:ext>
              </a:extLst>
            </p:cNvPr>
            <p:cNvSpPr/>
            <p:nvPr/>
          </p:nvSpPr>
          <p:spPr>
            <a:xfrm>
              <a:off x="4673600" y="698500"/>
              <a:ext cx="4281794" cy="5422353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Picture 7.png">
              <a:extLst>
                <a:ext uri="{FF2B5EF4-FFF2-40B4-BE49-F238E27FC236}">
                  <a16:creationId xmlns:a16="http://schemas.microsoft.com/office/drawing/2014/main" id="{1746C2AC-DEFE-4AEE-89D7-30609584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300" y="685800"/>
              <a:ext cx="2057400" cy="122752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86F82FC-8CA5-4FC3-98B6-EA65ADFBDD16}"/>
                </a:ext>
              </a:extLst>
            </p:cNvPr>
            <p:cNvGrpSpPr/>
            <p:nvPr/>
          </p:nvGrpSpPr>
          <p:grpSpPr>
            <a:xfrm>
              <a:off x="4290511" y="862131"/>
              <a:ext cx="4387685" cy="5042805"/>
              <a:chOff x="4036511" y="443031"/>
              <a:chExt cx="4387685" cy="504280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B337246-EE88-424E-9CE9-A25BEEA55B9D}"/>
                  </a:ext>
                </a:extLst>
              </p:cNvPr>
              <p:cNvGrpSpPr/>
              <p:nvPr/>
            </p:nvGrpSpPr>
            <p:grpSpPr>
              <a:xfrm>
                <a:off x="4036511" y="2349547"/>
                <a:ext cx="1462589" cy="1082945"/>
                <a:chOff x="4976311" y="2120947"/>
                <a:chExt cx="1462589" cy="1082945"/>
              </a:xfrm>
            </p:grpSpPr>
            <p:sp>
              <p:nvSpPr>
                <p:cNvPr id="46" name="Cloud">
                  <a:extLst>
                    <a:ext uri="{FF2B5EF4-FFF2-40B4-BE49-F238E27FC236}">
                      <a16:creationId xmlns:a16="http://schemas.microsoft.com/office/drawing/2014/main" id="{515496D2-238E-4A87-8CA3-3DDD4822C756}"/>
                    </a:ext>
                  </a:extLst>
                </p:cNvPr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976311" y="2527750"/>
                  <a:ext cx="146258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47" name="Picture 2" descr="C:\Documents and Settings\csve\Local Settings\Temporary Internet Files\Content.IE5\KPABW9QF\MC900435242[1].png">
                  <a:extLst>
                    <a:ext uri="{FF2B5EF4-FFF2-40B4-BE49-F238E27FC236}">
                      <a16:creationId xmlns:a16="http://schemas.microsoft.com/office/drawing/2014/main" id="{0215ED73-A5DA-449D-8365-5FBD562CA8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5072524" y="2120947"/>
                  <a:ext cx="510465" cy="988338"/>
                </a:xfrm>
                <a:prstGeom prst="rect">
                  <a:avLst/>
                </a:prstGeom>
                <a:noFill/>
              </p:spPr>
            </p:pic>
            <p:sp>
              <p:nvSpPr>
                <p:cNvPr id="48" name="Rounded Rectangle 10">
                  <a:extLst>
                    <a:ext uri="{FF2B5EF4-FFF2-40B4-BE49-F238E27FC236}">
                      <a16:creationId xmlns:a16="http://schemas.microsoft.com/office/drawing/2014/main" id="{A5B5D1EC-82C0-4FAD-A5F7-51929CF68F78}"/>
                    </a:ext>
                  </a:extLst>
                </p:cNvPr>
                <p:cNvSpPr/>
                <p:nvPr/>
              </p:nvSpPr>
              <p:spPr>
                <a:xfrm>
                  <a:off x="5081874" y="2931766"/>
                  <a:ext cx="812406" cy="271389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>
                      <a:solidFill>
                        <a:schemeClr val="tx1"/>
                      </a:solidFill>
                    </a:rPr>
                    <a:t>Aneka</a:t>
                  </a:r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D5B8BDF-5907-427F-B890-244DC56FE9CE}"/>
                  </a:ext>
                </a:extLst>
              </p:cNvPr>
              <p:cNvGrpSpPr/>
              <p:nvPr/>
            </p:nvGrpSpPr>
            <p:grpSpPr>
              <a:xfrm>
                <a:off x="5993047" y="4430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44" name="Cloud">
                  <a:extLst>
                    <a:ext uri="{FF2B5EF4-FFF2-40B4-BE49-F238E27FC236}">
                      <a16:creationId xmlns:a16="http://schemas.microsoft.com/office/drawing/2014/main" id="{C94E97CC-D746-4328-9F61-CB1467AFA0DD}"/>
                    </a:ext>
                  </a:extLst>
                </p:cNvPr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45" name="Picture 2" descr="C:\Documents and Settings\csve\Local Settings\Temporary Internet Files\Content.IE5\4PQ7052J\MC900431576[1].png">
                  <a:extLst>
                    <a:ext uri="{FF2B5EF4-FFF2-40B4-BE49-F238E27FC236}">
                      <a16:creationId xmlns:a16="http://schemas.microsoft.com/office/drawing/2014/main" id="{204BBF63-6429-4623-AA7C-891147FCF0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35779D6-A08E-455D-A8B9-D4CBFFD41D8E}"/>
                  </a:ext>
                </a:extLst>
              </p:cNvPr>
              <p:cNvGrpSpPr/>
              <p:nvPr/>
            </p:nvGrpSpPr>
            <p:grpSpPr>
              <a:xfrm>
                <a:off x="6932847" y="13447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42" name="Cloud">
                  <a:extLst>
                    <a:ext uri="{FF2B5EF4-FFF2-40B4-BE49-F238E27FC236}">
                      <a16:creationId xmlns:a16="http://schemas.microsoft.com/office/drawing/2014/main" id="{FC49065C-5984-4717-8011-A7008A2044CE}"/>
                    </a:ext>
                  </a:extLst>
                </p:cNvPr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43" name="Picture 2" descr="C:\Documents and Settings\csve\Local Settings\Temporary Internet Files\Content.IE5\4PQ7052J\MC900431576[1].png">
                  <a:extLst>
                    <a:ext uri="{FF2B5EF4-FFF2-40B4-BE49-F238E27FC236}">
                      <a16:creationId xmlns:a16="http://schemas.microsoft.com/office/drawing/2014/main" id="{5E0837FA-3E20-4633-9D2F-E5B8157020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21BBDA8-FB9A-43AA-B93C-57CE76109FA0}"/>
                  </a:ext>
                </a:extLst>
              </p:cNvPr>
              <p:cNvGrpSpPr/>
              <p:nvPr/>
            </p:nvGrpSpPr>
            <p:grpSpPr>
              <a:xfrm>
                <a:off x="7326547" y="23861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40" name="Cloud">
                  <a:extLst>
                    <a:ext uri="{FF2B5EF4-FFF2-40B4-BE49-F238E27FC236}">
                      <a16:creationId xmlns:a16="http://schemas.microsoft.com/office/drawing/2014/main" id="{FD5D4DEF-6599-4D6A-8685-599AA3A58C08}"/>
                    </a:ext>
                  </a:extLst>
                </p:cNvPr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41" name="Picture 2" descr="C:\Documents and Settings\csve\Local Settings\Temporary Internet Files\Content.IE5\4PQ7052J\MC900431576[1].png">
                  <a:extLst>
                    <a:ext uri="{FF2B5EF4-FFF2-40B4-BE49-F238E27FC236}">
                      <a16:creationId xmlns:a16="http://schemas.microsoft.com/office/drawing/2014/main" id="{1F08E49C-4773-486B-B096-BEDC6F7B42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00B046A-1926-42C0-9B6D-0918EA1EEF8B}"/>
                  </a:ext>
                </a:extLst>
              </p:cNvPr>
              <p:cNvGrpSpPr/>
              <p:nvPr/>
            </p:nvGrpSpPr>
            <p:grpSpPr>
              <a:xfrm>
                <a:off x="7148747" y="35291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38" name="Cloud">
                  <a:extLst>
                    <a:ext uri="{FF2B5EF4-FFF2-40B4-BE49-F238E27FC236}">
                      <a16:creationId xmlns:a16="http://schemas.microsoft.com/office/drawing/2014/main" id="{DC9097D7-7CA5-4261-915B-09591615A028}"/>
                    </a:ext>
                  </a:extLst>
                </p:cNvPr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39" name="Picture 2" descr="C:\Documents and Settings\csve\Local Settings\Temporary Internet Files\Content.IE5\4PQ7052J\MC900431576[1].png">
                  <a:extLst>
                    <a:ext uri="{FF2B5EF4-FFF2-40B4-BE49-F238E27FC236}">
                      <a16:creationId xmlns:a16="http://schemas.microsoft.com/office/drawing/2014/main" id="{C53C650F-6BEA-4959-9B59-D84D160AF0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FCDA49D-A304-434C-A01F-FD3AAF8274E4}"/>
                  </a:ext>
                </a:extLst>
              </p:cNvPr>
              <p:cNvGrpSpPr/>
              <p:nvPr/>
            </p:nvGrpSpPr>
            <p:grpSpPr>
              <a:xfrm>
                <a:off x="6539147" y="45197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36" name="Cloud">
                  <a:extLst>
                    <a:ext uri="{FF2B5EF4-FFF2-40B4-BE49-F238E27FC236}">
                      <a16:creationId xmlns:a16="http://schemas.microsoft.com/office/drawing/2014/main" id="{9C8FB794-B90E-43F8-B7C6-A81A6BF03130}"/>
                    </a:ext>
                  </a:extLst>
                </p:cNvPr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37" name="Picture 2" descr="C:\Documents and Settings\csve\Local Settings\Temporary Internet Files\Content.IE5\4PQ7052J\MC900431576[1].png">
                  <a:extLst>
                    <a:ext uri="{FF2B5EF4-FFF2-40B4-BE49-F238E27FC236}">
                      <a16:creationId xmlns:a16="http://schemas.microsoft.com/office/drawing/2014/main" id="{29A64EE9-6F71-4056-A503-DC24E7AE39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9" name="Freeform 30">
                <a:extLst>
                  <a:ext uri="{FF2B5EF4-FFF2-40B4-BE49-F238E27FC236}">
                    <a16:creationId xmlns:a16="http://schemas.microsoft.com/office/drawing/2014/main" id="{83D10D4F-661D-4E98-BF29-F349F17277E2}"/>
                  </a:ext>
                </a:extLst>
              </p:cNvPr>
              <p:cNvSpPr/>
              <p:nvPr/>
            </p:nvSpPr>
            <p:spPr>
              <a:xfrm rot="506234">
                <a:off x="5569700" y="1611549"/>
                <a:ext cx="1357279" cy="3322839"/>
              </a:xfrm>
              <a:custGeom>
                <a:avLst/>
                <a:gdLst>
                  <a:gd name="connsiteX0" fmla="*/ 0 w 1357279"/>
                  <a:gd name="connsiteY0" fmla="*/ 0 h 3073400"/>
                  <a:gd name="connsiteX1" fmla="*/ 1333500 w 1357279"/>
                  <a:gd name="connsiteY1" fmla="*/ 1168400 h 3073400"/>
                  <a:gd name="connsiteX2" fmla="*/ 889000 w 1357279"/>
                  <a:gd name="connsiteY2" fmla="*/ 307340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7279" h="3073400">
                    <a:moveTo>
                      <a:pt x="0" y="0"/>
                    </a:moveTo>
                    <a:cubicBezTo>
                      <a:pt x="592666" y="328083"/>
                      <a:pt x="1185333" y="656167"/>
                      <a:pt x="1333500" y="1168400"/>
                    </a:cubicBezTo>
                    <a:cubicBezTo>
                      <a:pt x="1481667" y="1680633"/>
                      <a:pt x="889000" y="3073400"/>
                      <a:pt x="889000" y="307340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3C6AFD7-5A39-41CA-B871-2F0001EC9CEB}"/>
                  </a:ext>
                </a:extLst>
              </p:cNvPr>
              <p:cNvCxnSpPr/>
              <p:nvPr/>
            </p:nvCxnSpPr>
            <p:spPr>
              <a:xfrm flipV="1">
                <a:off x="6680200" y="2184400"/>
                <a:ext cx="2921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DFF62B9-F323-4F36-84B5-C7F88172B008}"/>
                  </a:ext>
                </a:extLst>
              </p:cNvPr>
              <p:cNvCxnSpPr/>
              <p:nvPr/>
            </p:nvCxnSpPr>
            <p:spPr>
              <a:xfrm flipV="1">
                <a:off x="6019800" y="1447800"/>
                <a:ext cx="20320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B7A24E5-74C7-4D07-9C4E-BD58C1B06AAB}"/>
                  </a:ext>
                </a:extLst>
              </p:cNvPr>
              <p:cNvCxnSpPr/>
              <p:nvPr/>
            </p:nvCxnSpPr>
            <p:spPr>
              <a:xfrm>
                <a:off x="6807200" y="3746500"/>
                <a:ext cx="4064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8A42909-B357-48BD-A367-921B5CF6ECA5}"/>
                  </a:ext>
                </a:extLst>
              </p:cNvPr>
              <p:cNvCxnSpPr/>
              <p:nvPr/>
            </p:nvCxnSpPr>
            <p:spPr>
              <a:xfrm>
                <a:off x="6972300" y="3098800"/>
                <a:ext cx="279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EABCFBC-7626-4387-B0D1-6977C9FABC31}"/>
                  </a:ext>
                </a:extLst>
              </p:cNvPr>
              <p:cNvCxnSpPr/>
              <p:nvPr/>
            </p:nvCxnSpPr>
            <p:spPr>
              <a:xfrm>
                <a:off x="6362700" y="4711700"/>
                <a:ext cx="228600" cy="152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8C18AB-CF40-451B-BC5A-0E66D7CD4B55}"/>
                  </a:ext>
                </a:extLst>
              </p:cNvPr>
              <p:cNvCxnSpPr/>
              <p:nvPr/>
            </p:nvCxnSpPr>
            <p:spPr>
              <a:xfrm flipH="1">
                <a:off x="5524500" y="2730500"/>
                <a:ext cx="13589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48">
              <a:extLst>
                <a:ext uri="{FF2B5EF4-FFF2-40B4-BE49-F238E27FC236}">
                  <a16:creationId xmlns:a16="http://schemas.microsoft.com/office/drawing/2014/main" id="{A1955A34-D2FA-49AA-9C5A-31F68A48EFCD}"/>
                </a:ext>
              </a:extLst>
            </p:cNvPr>
            <p:cNvSpPr/>
            <p:nvPr/>
          </p:nvSpPr>
          <p:spPr>
            <a:xfrm>
              <a:off x="5067300" y="4443066"/>
              <a:ext cx="1511300" cy="2686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Networked LAN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15DB094-CD47-4347-BBB0-C4B950182153}"/>
                </a:ext>
              </a:extLst>
            </p:cNvPr>
            <p:cNvGrpSpPr/>
            <p:nvPr/>
          </p:nvGrpSpPr>
          <p:grpSpPr>
            <a:xfrm>
              <a:off x="787401" y="2641600"/>
              <a:ext cx="1955800" cy="1346199"/>
              <a:chOff x="1752601" y="3556000"/>
              <a:chExt cx="1955800" cy="1346199"/>
            </a:xfrm>
          </p:grpSpPr>
          <p:pic>
            <p:nvPicPr>
              <p:cNvPr id="21" name="Picture 20" descr="Picture 5.png">
                <a:extLst>
                  <a:ext uri="{FF2B5EF4-FFF2-40B4-BE49-F238E27FC236}">
                    <a16:creationId xmlns:a16="http://schemas.microsoft.com/office/drawing/2014/main" id="{B4C88224-D2D7-4840-BACF-FA8CF20E5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2601" y="3556000"/>
                <a:ext cx="1955800" cy="1338679"/>
              </a:xfrm>
              <a:prstGeom prst="rect">
                <a:avLst/>
              </a:prstGeom>
            </p:spPr>
          </p:pic>
          <p:sp>
            <p:nvSpPr>
              <p:cNvPr id="22" name="Rounded Rectangle 49">
                <a:extLst>
                  <a:ext uri="{FF2B5EF4-FFF2-40B4-BE49-F238E27FC236}">
                    <a16:creationId xmlns:a16="http://schemas.microsoft.com/office/drawing/2014/main" id="{0A8B2491-6C7E-43EF-81A0-9DD7F39B5BD0}"/>
                  </a:ext>
                </a:extLst>
              </p:cNvPr>
              <p:cNvSpPr/>
              <p:nvPr/>
            </p:nvSpPr>
            <p:spPr>
              <a:xfrm>
                <a:off x="1906874" y="4620866"/>
                <a:ext cx="1649126" cy="281333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Aneka </a:t>
                </a:r>
                <a:r>
                  <a:rPr lang="en-US" sz="1400" err="1">
                    <a:solidFill>
                      <a:schemeClr val="tx1"/>
                    </a:solidFill>
                  </a:rPr>
                  <a:t>MayaRender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5A7ADB-C49E-42D9-B0B3-77D460E52E18}"/>
                </a:ext>
              </a:extLst>
            </p:cNvPr>
            <p:cNvGrpSpPr/>
            <p:nvPr/>
          </p:nvGrpSpPr>
          <p:grpSpPr>
            <a:xfrm>
              <a:off x="711200" y="5092699"/>
              <a:ext cx="2044700" cy="1347643"/>
              <a:chOff x="368300" y="1587499"/>
              <a:chExt cx="2044700" cy="1347643"/>
            </a:xfrm>
          </p:grpSpPr>
          <p:pic>
            <p:nvPicPr>
              <p:cNvPr id="19" name="Picture 18" descr="Picture 6.png">
                <a:extLst>
                  <a:ext uri="{FF2B5EF4-FFF2-40B4-BE49-F238E27FC236}">
                    <a16:creationId xmlns:a16="http://schemas.microsoft.com/office/drawing/2014/main" id="{0984B73C-7BB2-417F-9A99-6C71E7C28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300" y="1587499"/>
                <a:ext cx="2044700" cy="1347643"/>
              </a:xfrm>
              <a:prstGeom prst="rect">
                <a:avLst/>
              </a:prstGeom>
            </p:spPr>
          </p:pic>
          <p:sp>
            <p:nvSpPr>
              <p:cNvPr id="20" name="Rounded Rectangle 50">
                <a:extLst>
                  <a:ext uri="{FF2B5EF4-FFF2-40B4-BE49-F238E27FC236}">
                    <a16:creationId xmlns:a16="http://schemas.microsoft.com/office/drawing/2014/main" id="{71C4D7C6-D3D0-4614-8E0C-190E007D7F47}"/>
                  </a:ext>
                </a:extLst>
              </p:cNvPr>
              <p:cNvSpPr/>
              <p:nvPr/>
            </p:nvSpPr>
            <p:spPr>
              <a:xfrm>
                <a:off x="649574" y="2639666"/>
                <a:ext cx="1649126" cy="281333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Maya: Train Design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Striped Right Arrow 53">
              <a:extLst>
                <a:ext uri="{FF2B5EF4-FFF2-40B4-BE49-F238E27FC236}">
                  <a16:creationId xmlns:a16="http://schemas.microsoft.com/office/drawing/2014/main" id="{F899956F-9099-476C-AC02-225B16D91452}"/>
                </a:ext>
              </a:extLst>
            </p:cNvPr>
            <p:cNvSpPr/>
            <p:nvPr/>
          </p:nvSpPr>
          <p:spPr>
            <a:xfrm rot="16200000" flipV="1">
              <a:off x="1099580" y="4333739"/>
              <a:ext cx="767415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3F59A3-F330-4C77-B9D5-627885E281F9}"/>
                </a:ext>
              </a:extLst>
            </p:cNvPr>
            <p:cNvGrpSpPr/>
            <p:nvPr/>
          </p:nvGrpSpPr>
          <p:grpSpPr>
            <a:xfrm>
              <a:off x="1765300" y="4265266"/>
              <a:ext cx="1511300" cy="611534"/>
              <a:chOff x="1841500" y="4252566"/>
              <a:chExt cx="1511300" cy="611534"/>
            </a:xfrm>
          </p:grpSpPr>
          <p:sp>
            <p:nvSpPr>
              <p:cNvPr id="17" name="Rounded Rectangle 54">
                <a:extLst>
                  <a:ext uri="{FF2B5EF4-FFF2-40B4-BE49-F238E27FC236}">
                    <a16:creationId xmlns:a16="http://schemas.microsoft.com/office/drawing/2014/main" id="{A87209A3-603A-41FF-8D43-4FC456DE1F46}"/>
                  </a:ext>
                </a:extLst>
              </p:cNvPr>
              <p:cNvSpPr/>
              <p:nvPr/>
            </p:nvSpPr>
            <p:spPr>
              <a:xfrm>
                <a:off x="1841500" y="4252566"/>
                <a:ext cx="1511300" cy="2686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Render Files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ounded Rectangle 55">
                <a:extLst>
                  <a:ext uri="{FF2B5EF4-FFF2-40B4-BE49-F238E27FC236}">
                    <a16:creationId xmlns:a16="http://schemas.microsoft.com/office/drawing/2014/main" id="{448A33DA-7606-4CE5-88E0-B1860E6D4CDC}"/>
                  </a:ext>
                </a:extLst>
              </p:cNvPr>
              <p:cNvSpPr/>
              <p:nvPr/>
            </p:nvSpPr>
            <p:spPr>
              <a:xfrm>
                <a:off x="1841500" y="4595466"/>
                <a:ext cx="1511300" cy="2686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Scenarios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Rounded Rectangle 58">
              <a:extLst>
                <a:ext uri="{FF2B5EF4-FFF2-40B4-BE49-F238E27FC236}">
                  <a16:creationId xmlns:a16="http://schemas.microsoft.com/office/drawing/2014/main" id="{D2ECDB1F-AD24-48F3-BE2A-D85935D6C2DB}"/>
                </a:ext>
              </a:extLst>
            </p:cNvPr>
            <p:cNvSpPr/>
            <p:nvPr/>
          </p:nvSpPr>
          <p:spPr>
            <a:xfrm>
              <a:off x="2921000" y="3604866"/>
              <a:ext cx="1244600" cy="294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Render Tasks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Striped Right Arrow 57">
              <a:extLst>
                <a:ext uri="{FF2B5EF4-FFF2-40B4-BE49-F238E27FC236}">
                  <a16:creationId xmlns:a16="http://schemas.microsoft.com/office/drawing/2014/main" id="{94590293-A8A6-47D9-8BAA-69ED97952648}"/>
                </a:ext>
              </a:extLst>
            </p:cNvPr>
            <p:cNvSpPr/>
            <p:nvPr/>
          </p:nvSpPr>
          <p:spPr>
            <a:xfrm flipV="1">
              <a:off x="2890280" y="3190738"/>
              <a:ext cx="1313420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riped Right Arrow 59">
              <a:extLst>
                <a:ext uri="{FF2B5EF4-FFF2-40B4-BE49-F238E27FC236}">
                  <a16:creationId xmlns:a16="http://schemas.microsoft.com/office/drawing/2014/main" id="{F431425A-FA3D-41ED-A145-3ABAD1D89A8D}"/>
                </a:ext>
              </a:extLst>
            </p:cNvPr>
            <p:cNvSpPr/>
            <p:nvPr/>
          </p:nvSpPr>
          <p:spPr>
            <a:xfrm rot="13738460" flipV="1">
              <a:off x="3195081" y="2174738"/>
              <a:ext cx="1313420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534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9A67-BA4E-45A6-9A3F-1FD94204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88" y="365125"/>
            <a:ext cx="11128512" cy="1325563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Multiplayer online gaming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C0769-8873-48D1-B058-B4BAE3D10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1" y="1690688"/>
            <a:ext cx="11648661" cy="4988408"/>
          </a:xfrm>
        </p:spPr>
        <p:txBody>
          <a:bodyPr>
            <a:normAutofit lnSpcReduction="10000"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Online multiplayer gaming attracts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millions of gamers around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world who share a common experience by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playing together in a virtual environment that extends beyond the boundaries of a normal LAN.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Online games support hundreds of players in the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same session, made possible by the specific architecture used to forward interactions, which is based on game log processing.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Players update the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game server hosting the game session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and the server integrates all the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updates into a log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that is made available to all the players through a TCP port.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client software used for the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game connects to the log port and, by reading the log, updates the local user interface with the actions of other players</a:t>
            </a:r>
          </a:p>
        </p:txBody>
      </p:sp>
    </p:spTree>
    <p:extLst>
      <p:ext uri="{BB962C8B-B14F-4D97-AF65-F5344CB8AC3E}">
        <p14:creationId xmlns:p14="http://schemas.microsoft.com/office/powerpoint/2010/main" val="4225380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CD2259-8553-4EFF-AAC5-2818FD3E9DD0}"/>
              </a:ext>
            </a:extLst>
          </p:cNvPr>
          <p:cNvGrpSpPr/>
          <p:nvPr/>
        </p:nvGrpSpPr>
        <p:grpSpPr>
          <a:xfrm>
            <a:off x="891207" y="-1"/>
            <a:ext cx="10028583" cy="6612835"/>
            <a:chOff x="228600" y="850900"/>
            <a:chExt cx="8915400" cy="5778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A66290-5DE9-435E-BE6B-D5BF8B307B9A}"/>
                </a:ext>
              </a:extLst>
            </p:cNvPr>
            <p:cNvSpPr/>
            <p:nvPr/>
          </p:nvSpPr>
          <p:spPr>
            <a:xfrm>
              <a:off x="228600" y="850900"/>
              <a:ext cx="8915400" cy="5778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70">
              <a:extLst>
                <a:ext uri="{FF2B5EF4-FFF2-40B4-BE49-F238E27FC236}">
                  <a16:creationId xmlns:a16="http://schemas.microsoft.com/office/drawing/2014/main" id="{41DE43AB-2103-46C6-BC3F-6B9F47DA7999}"/>
                </a:ext>
              </a:extLst>
            </p:cNvPr>
            <p:cNvSpPr/>
            <p:nvPr/>
          </p:nvSpPr>
          <p:spPr>
            <a:xfrm>
              <a:off x="5334000" y="1282700"/>
              <a:ext cx="36703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02C82A-9E62-47B8-AF43-97F781A015D5}"/>
                </a:ext>
              </a:extLst>
            </p:cNvPr>
            <p:cNvGrpSpPr/>
            <p:nvPr/>
          </p:nvGrpSpPr>
          <p:grpSpPr>
            <a:xfrm>
              <a:off x="358000" y="3173467"/>
              <a:ext cx="810400" cy="941333"/>
              <a:chOff x="358000" y="2817867"/>
              <a:chExt cx="810400" cy="941333"/>
            </a:xfrm>
          </p:grpSpPr>
          <p:pic>
            <p:nvPicPr>
              <p:cNvPr id="69" name="Picture 68" descr="MC900433942.PNG">
                <a:extLst>
                  <a:ext uri="{FF2B5EF4-FFF2-40B4-BE49-F238E27FC236}">
                    <a16:creationId xmlns:a16="http://schemas.microsoft.com/office/drawing/2014/main" id="{C7A27C23-BFAE-488D-ABB6-3EAFE032C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8000" y="2817867"/>
                <a:ext cx="810400" cy="810400"/>
              </a:xfrm>
              <a:prstGeom prst="rect">
                <a:avLst/>
              </a:prstGeom>
            </p:spPr>
          </p:pic>
          <p:sp>
            <p:nvSpPr>
              <p:cNvPr id="70" name="Rounded Rectangle 6">
                <a:extLst>
                  <a:ext uri="{FF2B5EF4-FFF2-40B4-BE49-F238E27FC236}">
                    <a16:creationId xmlns:a16="http://schemas.microsoft.com/office/drawing/2014/main" id="{98E567D9-DA27-4E6A-8150-BC98BC548112}"/>
                  </a:ext>
                </a:extLst>
              </p:cNvPr>
              <p:cNvSpPr/>
              <p:nvPr/>
            </p:nvSpPr>
            <p:spPr>
              <a:xfrm>
                <a:off x="433674" y="3465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Gamer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131757-5B63-485D-AE19-A31A32C7A782}"/>
                </a:ext>
              </a:extLst>
            </p:cNvPr>
            <p:cNvGrpSpPr/>
            <p:nvPr/>
          </p:nvGrpSpPr>
          <p:grpSpPr>
            <a:xfrm>
              <a:off x="390781" y="960722"/>
              <a:ext cx="796967" cy="944278"/>
              <a:chOff x="390781" y="960722"/>
              <a:chExt cx="796967" cy="944278"/>
            </a:xfrm>
          </p:grpSpPr>
          <p:pic>
            <p:nvPicPr>
              <p:cNvPr id="67" name="Picture 66" descr="MC900433941.PNG">
                <a:extLst>
                  <a:ext uri="{FF2B5EF4-FFF2-40B4-BE49-F238E27FC236}">
                    <a16:creationId xmlns:a16="http://schemas.microsoft.com/office/drawing/2014/main" id="{41A5A903-5749-424A-82BE-6351A8299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0781" y="960722"/>
                <a:ext cx="796967" cy="779178"/>
              </a:xfrm>
              <a:prstGeom prst="rect">
                <a:avLst/>
              </a:prstGeom>
            </p:spPr>
          </p:pic>
          <p:sp>
            <p:nvSpPr>
              <p:cNvPr id="68" name="Rounded Rectangle 7">
                <a:extLst>
                  <a:ext uri="{FF2B5EF4-FFF2-40B4-BE49-F238E27FC236}">
                    <a16:creationId xmlns:a16="http://schemas.microsoft.com/office/drawing/2014/main" id="{0F333801-F1F0-440C-9948-1E341D881440}"/>
                  </a:ext>
                </a:extLst>
              </p:cNvPr>
              <p:cNvSpPr/>
              <p:nvPr/>
            </p:nvSpPr>
            <p:spPr>
              <a:xfrm>
                <a:off x="471774" y="16109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Gamer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9B1C3F-BACA-4DEA-84D7-A58FCE2EF47E}"/>
                </a:ext>
              </a:extLst>
            </p:cNvPr>
            <p:cNvGrpSpPr/>
            <p:nvPr/>
          </p:nvGrpSpPr>
          <p:grpSpPr>
            <a:xfrm>
              <a:off x="423346" y="2090544"/>
              <a:ext cx="706954" cy="906656"/>
              <a:chOff x="423346" y="2090544"/>
              <a:chExt cx="706954" cy="906656"/>
            </a:xfrm>
          </p:grpSpPr>
          <p:pic>
            <p:nvPicPr>
              <p:cNvPr id="65" name="Picture 64" descr="MC900433943.PNG">
                <a:extLst>
                  <a:ext uri="{FF2B5EF4-FFF2-40B4-BE49-F238E27FC236}">
                    <a16:creationId xmlns:a16="http://schemas.microsoft.com/office/drawing/2014/main" id="{4B9B9B3A-9B38-4862-9828-DB7D9E427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3346" y="2090544"/>
                <a:ext cx="706954" cy="706954"/>
              </a:xfrm>
              <a:prstGeom prst="rect">
                <a:avLst/>
              </a:prstGeom>
            </p:spPr>
          </p:pic>
          <p:sp>
            <p:nvSpPr>
              <p:cNvPr id="66" name="Rounded Rectangle 9">
                <a:extLst>
                  <a:ext uri="{FF2B5EF4-FFF2-40B4-BE49-F238E27FC236}">
                    <a16:creationId xmlns:a16="http://schemas.microsoft.com/office/drawing/2014/main" id="{D8EC3270-E395-46F2-85E0-BE4774FCC9C3}"/>
                  </a:ext>
                </a:extLst>
              </p:cNvPr>
              <p:cNvSpPr/>
              <p:nvPr/>
            </p:nvSpPr>
            <p:spPr>
              <a:xfrm>
                <a:off x="446374" y="2703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Gamer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36641DC-ABD2-4593-BC16-E6CF5133E237}"/>
                </a:ext>
              </a:extLst>
            </p:cNvPr>
            <p:cNvGrpSpPr/>
            <p:nvPr/>
          </p:nvGrpSpPr>
          <p:grpSpPr>
            <a:xfrm>
              <a:off x="1917700" y="1540235"/>
              <a:ext cx="2552700" cy="2003065"/>
              <a:chOff x="1816100" y="1514835"/>
              <a:chExt cx="2552700" cy="2003065"/>
            </a:xfrm>
          </p:grpSpPr>
          <p:sp>
            <p:nvSpPr>
              <p:cNvPr id="61" name="Cloud">
                <a:extLst>
                  <a:ext uri="{FF2B5EF4-FFF2-40B4-BE49-F238E27FC236}">
                    <a16:creationId xmlns:a16="http://schemas.microsoft.com/office/drawing/2014/main" id="{1DA8FAF7-C7E6-4A7A-A239-7E50B0796AED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3124221" y="2068132"/>
                <a:ext cx="1244579" cy="85523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62" name="Picture 2" descr="Z:\Documents\University of Melbourne\Aneka\CloudBook\Icons\1306768872_browser.png">
                <a:extLst>
                  <a:ext uri="{FF2B5EF4-FFF2-40B4-BE49-F238E27FC236}">
                    <a16:creationId xmlns:a16="http://schemas.microsoft.com/office/drawing/2014/main" id="{FE272CFE-1321-4726-B59C-42DA23ED6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034745" y="1514835"/>
                <a:ext cx="2003065" cy="2003065"/>
              </a:xfrm>
              <a:prstGeom prst="rect">
                <a:avLst/>
              </a:prstGeom>
              <a:noFill/>
            </p:spPr>
          </p:pic>
          <p:sp>
            <p:nvSpPr>
              <p:cNvPr id="63" name="Cloud">
                <a:extLst>
                  <a:ext uri="{FF2B5EF4-FFF2-40B4-BE49-F238E27FC236}">
                    <a16:creationId xmlns:a16="http://schemas.microsoft.com/office/drawing/2014/main" id="{E9C8929A-564C-4E82-8955-DE5085C52ABA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1816100" y="2219470"/>
                <a:ext cx="1411963" cy="78525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sp>
            <p:nvSpPr>
              <p:cNvPr id="64" name="Cloud">
                <a:extLst>
                  <a:ext uri="{FF2B5EF4-FFF2-40B4-BE49-F238E27FC236}">
                    <a16:creationId xmlns:a16="http://schemas.microsoft.com/office/drawing/2014/main" id="{E3962F0A-331E-4A8B-9B95-08BAE16E9BB2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2798140" y="2328448"/>
                <a:ext cx="1231948" cy="84655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</p:grpSp>
        <p:sp>
          <p:nvSpPr>
            <p:cNvPr id="11" name="Left Arrow 17">
              <a:extLst>
                <a:ext uri="{FF2B5EF4-FFF2-40B4-BE49-F238E27FC236}">
                  <a16:creationId xmlns:a16="http://schemas.microsoft.com/office/drawing/2014/main" id="{C5EB3D14-AD31-4EE5-A0FE-BBA4BE2DD10E}"/>
                </a:ext>
              </a:extLst>
            </p:cNvPr>
            <p:cNvSpPr/>
            <p:nvPr/>
          </p:nvSpPr>
          <p:spPr>
            <a:xfrm rot="12401386" flipV="1">
              <a:off x="1444966" y="17398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Arrow 18">
              <a:extLst>
                <a:ext uri="{FF2B5EF4-FFF2-40B4-BE49-F238E27FC236}">
                  <a16:creationId xmlns:a16="http://schemas.microsoft.com/office/drawing/2014/main" id="{B4B7A3E1-69A1-4270-81C9-B3AB7ED88D55}"/>
                </a:ext>
              </a:extLst>
            </p:cNvPr>
            <p:cNvSpPr/>
            <p:nvPr/>
          </p:nvSpPr>
          <p:spPr>
            <a:xfrm rot="9055612" flipV="1">
              <a:off x="1444965" y="33019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Arrow 19">
              <a:extLst>
                <a:ext uri="{FF2B5EF4-FFF2-40B4-BE49-F238E27FC236}">
                  <a16:creationId xmlns:a16="http://schemas.microsoft.com/office/drawing/2014/main" id="{44B595C3-0B63-424A-8073-3613BACD05C0}"/>
                </a:ext>
              </a:extLst>
            </p:cNvPr>
            <p:cNvSpPr/>
            <p:nvPr/>
          </p:nvSpPr>
          <p:spPr>
            <a:xfrm rot="10800000" flipV="1">
              <a:off x="1229065" y="25272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20">
              <a:extLst>
                <a:ext uri="{FF2B5EF4-FFF2-40B4-BE49-F238E27FC236}">
                  <a16:creationId xmlns:a16="http://schemas.microsoft.com/office/drawing/2014/main" id="{B2D226F2-830F-461C-86D8-D9022729317F}"/>
                </a:ext>
              </a:extLst>
            </p:cNvPr>
            <p:cNvSpPr/>
            <p:nvPr/>
          </p:nvSpPr>
          <p:spPr>
            <a:xfrm>
              <a:off x="5210928" y="1752170"/>
              <a:ext cx="1704240" cy="77076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C:\Documents and Settings\csve\Local Settings\Temporary Internet Files\Content.IE5\KPABW9QF\MC900435242[1].png">
              <a:extLst>
                <a:ext uri="{FF2B5EF4-FFF2-40B4-BE49-F238E27FC236}">
                  <a16:creationId xmlns:a16="http://schemas.microsoft.com/office/drawing/2014/main" id="{74179FB7-0621-4586-BD32-6BB62BB0B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4985771" y="15388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16" name="AutoShape 71">
              <a:extLst>
                <a:ext uri="{FF2B5EF4-FFF2-40B4-BE49-F238E27FC236}">
                  <a16:creationId xmlns:a16="http://schemas.microsoft.com/office/drawing/2014/main" id="{4E5884C1-317E-45D0-A40A-E5241990E6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39937" y="185643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AutoShape 71">
              <a:extLst>
                <a:ext uri="{FF2B5EF4-FFF2-40B4-BE49-F238E27FC236}">
                  <a16:creationId xmlns:a16="http://schemas.microsoft.com/office/drawing/2014/main" id="{80CCB83F-74B6-494E-B552-74B9BD8BCF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40367" y="206311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AutoShape 71">
              <a:extLst>
                <a:ext uri="{FF2B5EF4-FFF2-40B4-BE49-F238E27FC236}">
                  <a16:creationId xmlns:a16="http://schemas.microsoft.com/office/drawing/2014/main" id="{4E67BD99-55DD-4669-A489-DBF83B60EA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51652" y="2302359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Rounded Rectangle 25">
              <a:extLst>
                <a:ext uri="{FF2B5EF4-FFF2-40B4-BE49-F238E27FC236}">
                  <a16:creationId xmlns:a16="http://schemas.microsoft.com/office/drawing/2014/main" id="{09C8D58D-E351-4D10-B554-3D68712859F0}"/>
                </a:ext>
              </a:extLst>
            </p:cNvPr>
            <p:cNvSpPr/>
            <p:nvPr/>
          </p:nvSpPr>
          <p:spPr>
            <a:xfrm>
              <a:off x="5083340" y="23589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Titan Gaming Portal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63E8AE-4E3B-40AE-B446-19BF5462A4C1}"/>
                </a:ext>
              </a:extLst>
            </p:cNvPr>
            <p:cNvGrpSpPr/>
            <p:nvPr/>
          </p:nvGrpSpPr>
          <p:grpSpPr>
            <a:xfrm>
              <a:off x="1587500" y="5000548"/>
              <a:ext cx="1358900" cy="1273090"/>
              <a:chOff x="1663700" y="4416348"/>
              <a:chExt cx="1358900" cy="127309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C55CC63-0ECC-47FB-9197-D17FF18447F7}"/>
                  </a:ext>
                </a:extLst>
              </p:cNvPr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29">
                <a:extLst>
                  <a:ext uri="{FF2B5EF4-FFF2-40B4-BE49-F238E27FC236}">
                    <a16:creationId xmlns:a16="http://schemas.microsoft.com/office/drawing/2014/main" id="{2EDFAB0E-8129-4776-A0B6-89CFD6FCDF8C}"/>
                  </a:ext>
                </a:extLst>
              </p:cNvPr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Game Server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0" name="Picture 2" descr="C:\Documents and Settings\csve\Local Settings\Temporary Internet Files\Content.IE5\KPABW9QF\MC900435242[1].png">
                <a:extLst>
                  <a:ext uri="{FF2B5EF4-FFF2-40B4-BE49-F238E27FC236}">
                    <a16:creationId xmlns:a16="http://schemas.microsoft.com/office/drawing/2014/main" id="{626177CD-A3CA-4038-B237-8515F8CA34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A41C8B-1E3E-4025-A248-2A79137FB447}"/>
                </a:ext>
              </a:extLst>
            </p:cNvPr>
            <p:cNvGrpSpPr/>
            <p:nvPr/>
          </p:nvGrpSpPr>
          <p:grpSpPr>
            <a:xfrm>
              <a:off x="3695700" y="3197148"/>
              <a:ext cx="1358900" cy="1273090"/>
              <a:chOff x="1663700" y="4416348"/>
              <a:chExt cx="1358900" cy="127309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EF3E593-7E54-4653-AED2-6D244B4BEE61}"/>
                  </a:ext>
                </a:extLst>
              </p:cNvPr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ounded Rectangle 34">
                <a:extLst>
                  <a:ext uri="{FF2B5EF4-FFF2-40B4-BE49-F238E27FC236}">
                    <a16:creationId xmlns:a16="http://schemas.microsoft.com/office/drawing/2014/main" id="{75E3F50A-9172-49CE-B7AB-07F1E1D1B12E}"/>
                  </a:ext>
                </a:extLst>
              </p:cNvPr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Game Server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57" name="Picture 2" descr="C:\Documents and Settings\csve\Local Settings\Temporary Internet Files\Content.IE5\KPABW9QF\MC900435242[1].png">
                <a:extLst>
                  <a:ext uri="{FF2B5EF4-FFF2-40B4-BE49-F238E27FC236}">
                    <a16:creationId xmlns:a16="http://schemas.microsoft.com/office/drawing/2014/main" id="{1D0AFEBE-F755-4BDA-96F4-026AE59FFD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FDD75D5-6078-4CF0-86B4-A2BF6E7CA527}"/>
                </a:ext>
              </a:extLst>
            </p:cNvPr>
            <p:cNvGrpSpPr/>
            <p:nvPr/>
          </p:nvGrpSpPr>
          <p:grpSpPr>
            <a:xfrm>
              <a:off x="2870200" y="4302048"/>
              <a:ext cx="1358900" cy="1273090"/>
              <a:chOff x="1663700" y="4416348"/>
              <a:chExt cx="1358900" cy="127309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AAFB2AE-4C41-4FB5-8754-E55484B1536D}"/>
                  </a:ext>
                </a:extLst>
              </p:cNvPr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38">
                <a:extLst>
                  <a:ext uri="{FF2B5EF4-FFF2-40B4-BE49-F238E27FC236}">
                    <a16:creationId xmlns:a16="http://schemas.microsoft.com/office/drawing/2014/main" id="{4193FAF7-E452-481D-A2C3-29CEB237F59E}"/>
                  </a:ext>
                </a:extLst>
              </p:cNvPr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Game Server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54" name="Picture 2" descr="C:\Documents and Settings\csve\Local Settings\Temporary Internet Files\Content.IE5\KPABW9QF\MC900435242[1].png">
                <a:extLst>
                  <a:ext uri="{FF2B5EF4-FFF2-40B4-BE49-F238E27FC236}">
                    <a16:creationId xmlns:a16="http://schemas.microsoft.com/office/drawing/2014/main" id="{ECB88B14-5132-469D-B6A8-148AF706EB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A8B00A9-9915-445C-9A51-1872F6440D3A}"/>
                </a:ext>
              </a:extLst>
            </p:cNvPr>
            <p:cNvGrpSpPr/>
            <p:nvPr/>
          </p:nvGrpSpPr>
          <p:grpSpPr>
            <a:xfrm>
              <a:off x="7211511" y="1676447"/>
              <a:ext cx="1462589" cy="1082945"/>
              <a:chOff x="7211511" y="1955847"/>
              <a:chExt cx="1462589" cy="1082945"/>
            </a:xfrm>
          </p:grpSpPr>
          <p:sp>
            <p:nvSpPr>
              <p:cNvPr id="49" name="Cloud">
                <a:extLst>
                  <a:ext uri="{FF2B5EF4-FFF2-40B4-BE49-F238E27FC236}">
                    <a16:creationId xmlns:a16="http://schemas.microsoft.com/office/drawing/2014/main" id="{CF156230-586B-4127-A061-D665451857B0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7211511" y="2362650"/>
                <a:ext cx="1462589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50" name="Picture 2" descr="C:\Documents and Settings\csve\Local Settings\Temporary Internet Files\Content.IE5\KPABW9QF\MC900435242[1].png">
                <a:extLst>
                  <a:ext uri="{FF2B5EF4-FFF2-40B4-BE49-F238E27FC236}">
                    <a16:creationId xmlns:a16="http://schemas.microsoft.com/office/drawing/2014/main" id="{3BAF4341-EF35-4911-A8BC-F8D08E7A6A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307724" y="1955847"/>
                <a:ext cx="510465" cy="988338"/>
              </a:xfrm>
              <a:prstGeom prst="rect">
                <a:avLst/>
              </a:prstGeom>
              <a:noFill/>
            </p:spPr>
          </p:pic>
          <p:sp>
            <p:nvSpPr>
              <p:cNvPr id="51" name="Rounded Rectangle 42">
                <a:extLst>
                  <a:ext uri="{FF2B5EF4-FFF2-40B4-BE49-F238E27FC236}">
                    <a16:creationId xmlns:a16="http://schemas.microsoft.com/office/drawing/2014/main" id="{0CAF5E2B-4336-4110-9E28-46C0569914EE}"/>
                  </a:ext>
                </a:extLst>
              </p:cNvPr>
              <p:cNvSpPr/>
              <p:nvPr/>
            </p:nvSpPr>
            <p:spPr>
              <a:xfrm>
                <a:off x="7317074" y="2766666"/>
                <a:ext cx="812406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Aneka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Cloud">
              <a:extLst>
                <a:ext uri="{FF2B5EF4-FFF2-40B4-BE49-F238E27FC236}">
                  <a16:creationId xmlns:a16="http://schemas.microsoft.com/office/drawing/2014/main" id="{AA5B9BA9-7573-4542-8202-44E65C5719DB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7745647" y="33999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pic>
          <p:nvPicPr>
            <p:cNvPr id="25" name="Picture 2" descr="C:\Documents and Settings\csve\Local Settings\Temporary Internet Files\Content.IE5\4PQ7052J\MC900431576[1].png">
              <a:extLst>
                <a:ext uri="{FF2B5EF4-FFF2-40B4-BE49-F238E27FC236}">
                  <a16:creationId xmlns:a16="http://schemas.microsoft.com/office/drawing/2014/main" id="{E76C8860-D269-48E3-A01E-7F3A5A090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927637" y="3110031"/>
              <a:ext cx="779129" cy="784324"/>
            </a:xfrm>
            <a:prstGeom prst="rect">
              <a:avLst/>
            </a:prstGeom>
            <a:noFill/>
          </p:spPr>
        </p:pic>
        <p:sp>
          <p:nvSpPr>
            <p:cNvPr id="26" name="Cloud">
              <a:extLst>
                <a:ext uri="{FF2B5EF4-FFF2-40B4-BE49-F238E27FC236}">
                  <a16:creationId xmlns:a16="http://schemas.microsoft.com/office/drawing/2014/main" id="{B3859DDE-5107-4C4E-BE81-BC05944BFA76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7326547" y="49366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rgbClr val="4F81BD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pic>
          <p:nvPicPr>
            <p:cNvPr id="27" name="Picture 2" descr="C:\Documents and Settings\csve\Local Settings\Temporary Internet Files\Content.IE5\4PQ7052J\MC900431576[1].png">
              <a:extLst>
                <a:ext uri="{FF2B5EF4-FFF2-40B4-BE49-F238E27FC236}">
                  <a16:creationId xmlns:a16="http://schemas.microsoft.com/office/drawing/2014/main" id="{069AFB95-F31F-4C75-968D-8AEE12926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08537" y="4646731"/>
              <a:ext cx="779129" cy="784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Cloud">
              <a:extLst>
                <a:ext uri="{FF2B5EF4-FFF2-40B4-BE49-F238E27FC236}">
                  <a16:creationId xmlns:a16="http://schemas.microsoft.com/office/drawing/2014/main" id="{1D729E3F-87AA-4207-91C7-052BF94EF098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5967647" y="56732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pic>
          <p:nvPicPr>
            <p:cNvPr id="29" name="Picture 2" descr="C:\Documents and Settings\csve\Local Settings\Temporary Internet Files\Content.IE5\4PQ7052J\MC900431576[1].png">
              <a:extLst>
                <a:ext uri="{FF2B5EF4-FFF2-40B4-BE49-F238E27FC236}">
                  <a16:creationId xmlns:a16="http://schemas.microsoft.com/office/drawing/2014/main" id="{B6E84CB8-4AAD-486E-B840-5B210FAF8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49637" y="5383331"/>
              <a:ext cx="779129" cy="784324"/>
            </a:xfrm>
            <a:prstGeom prst="rect">
              <a:avLst/>
            </a:prstGeom>
            <a:noFill/>
          </p:spPr>
        </p:pic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501CF4D8-B27C-477D-8937-939E5F3472C1}"/>
                </a:ext>
              </a:extLst>
            </p:cNvPr>
            <p:cNvSpPr/>
            <p:nvPr/>
          </p:nvSpPr>
          <p:spPr>
            <a:xfrm>
              <a:off x="5689600" y="2933700"/>
              <a:ext cx="1778327" cy="2209800"/>
            </a:xfrm>
            <a:custGeom>
              <a:avLst/>
              <a:gdLst>
                <a:gd name="connsiteX0" fmla="*/ 0 w 1778327"/>
                <a:gd name="connsiteY0" fmla="*/ 0 h 2336800"/>
                <a:gd name="connsiteX1" fmla="*/ 1054100 w 1778327"/>
                <a:gd name="connsiteY1" fmla="*/ 38100 h 2336800"/>
                <a:gd name="connsiteX2" fmla="*/ 1625600 w 1778327"/>
                <a:gd name="connsiteY2" fmla="*/ 406400 h 2336800"/>
                <a:gd name="connsiteX3" fmla="*/ 1778000 w 1778327"/>
                <a:gd name="connsiteY3" fmla="*/ 965200 h 2336800"/>
                <a:gd name="connsiteX4" fmla="*/ 1600200 w 1778327"/>
                <a:gd name="connsiteY4" fmla="*/ 1638300 h 2336800"/>
                <a:gd name="connsiteX5" fmla="*/ 1041400 w 1778327"/>
                <a:gd name="connsiteY5" fmla="*/ 2120900 h 2336800"/>
                <a:gd name="connsiteX6" fmla="*/ 292100 w 1778327"/>
                <a:gd name="connsiteY6" fmla="*/ 2336800 h 233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327" h="2336800">
                  <a:moveTo>
                    <a:pt x="0" y="0"/>
                  </a:moveTo>
                  <a:lnTo>
                    <a:pt x="1054100" y="38100"/>
                  </a:lnTo>
                  <a:cubicBezTo>
                    <a:pt x="1325033" y="105833"/>
                    <a:pt x="1504950" y="251883"/>
                    <a:pt x="1625600" y="406400"/>
                  </a:cubicBezTo>
                  <a:cubicBezTo>
                    <a:pt x="1746250" y="560917"/>
                    <a:pt x="1782233" y="759883"/>
                    <a:pt x="1778000" y="965200"/>
                  </a:cubicBezTo>
                  <a:cubicBezTo>
                    <a:pt x="1773767" y="1170517"/>
                    <a:pt x="1722967" y="1445683"/>
                    <a:pt x="1600200" y="1638300"/>
                  </a:cubicBezTo>
                  <a:cubicBezTo>
                    <a:pt x="1477433" y="1830917"/>
                    <a:pt x="1259417" y="2004483"/>
                    <a:pt x="1041400" y="2120900"/>
                  </a:cubicBezTo>
                  <a:cubicBezTo>
                    <a:pt x="823383" y="2237317"/>
                    <a:pt x="292100" y="2336800"/>
                    <a:pt x="292100" y="233680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8538B7-D7F9-44F7-BE12-59E9FF19325A}"/>
                </a:ext>
              </a:extLst>
            </p:cNvPr>
            <p:cNvCxnSpPr/>
            <p:nvPr/>
          </p:nvCxnSpPr>
          <p:spPr>
            <a:xfrm flipV="1">
              <a:off x="7188200" y="2794000"/>
              <a:ext cx="368300" cy="393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4FCAD7-49F3-4F47-A9D1-AA985DD9CE2D}"/>
                </a:ext>
              </a:extLst>
            </p:cNvPr>
            <p:cNvCxnSpPr/>
            <p:nvPr/>
          </p:nvCxnSpPr>
          <p:spPr>
            <a:xfrm>
              <a:off x="6286500" y="5092700"/>
              <a:ext cx="10160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035F58-BA76-4FF4-8026-3EB490E323D4}"/>
                </a:ext>
              </a:extLst>
            </p:cNvPr>
            <p:cNvCxnSpPr/>
            <p:nvPr/>
          </p:nvCxnSpPr>
          <p:spPr>
            <a:xfrm>
              <a:off x="7137400" y="4648200"/>
              <a:ext cx="2540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C64D710-09A2-4BEF-87A8-2D14A2432F90}"/>
                </a:ext>
              </a:extLst>
            </p:cNvPr>
            <p:cNvCxnSpPr/>
            <p:nvPr/>
          </p:nvCxnSpPr>
          <p:spPr>
            <a:xfrm>
              <a:off x="7467600" y="3822700"/>
              <a:ext cx="190500" cy="12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4AEC5A-DF13-4877-B42C-D8DE2D425B14}"/>
                </a:ext>
              </a:extLst>
            </p:cNvPr>
            <p:cNvCxnSpPr/>
            <p:nvPr/>
          </p:nvCxnSpPr>
          <p:spPr>
            <a:xfrm flipH="1" flipV="1">
              <a:off x="6057900" y="2692400"/>
              <a:ext cx="12700" cy="254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73">
              <a:extLst>
                <a:ext uri="{FF2B5EF4-FFF2-40B4-BE49-F238E27FC236}">
                  <a16:creationId xmlns:a16="http://schemas.microsoft.com/office/drawing/2014/main" id="{73D5E512-FB75-42D7-BAA1-C2C822283E02}"/>
                </a:ext>
              </a:extLst>
            </p:cNvPr>
            <p:cNvSpPr/>
            <p:nvPr/>
          </p:nvSpPr>
          <p:spPr>
            <a:xfrm rot="421709">
              <a:off x="1342838" y="1803974"/>
              <a:ext cx="1676400" cy="3060478"/>
            </a:xfrm>
            <a:custGeom>
              <a:avLst/>
              <a:gdLst>
                <a:gd name="connsiteX0" fmla="*/ 0 w 1295419"/>
                <a:gd name="connsiteY0" fmla="*/ 0 h 3213100"/>
                <a:gd name="connsiteX1" fmla="*/ 469900 w 1295419"/>
                <a:gd name="connsiteY1" fmla="*/ 254000 h 3213100"/>
                <a:gd name="connsiteX2" fmla="*/ 1041400 w 1295419"/>
                <a:gd name="connsiteY2" fmla="*/ 609600 h 3213100"/>
                <a:gd name="connsiteX3" fmla="*/ 1295400 w 1295419"/>
                <a:gd name="connsiteY3" fmla="*/ 1041400 h 3213100"/>
                <a:gd name="connsiteX4" fmla="*/ 1054100 w 1295419"/>
                <a:gd name="connsiteY4" fmla="*/ 2298700 h 3213100"/>
                <a:gd name="connsiteX5" fmla="*/ 863600 w 1295419"/>
                <a:gd name="connsiteY5" fmla="*/ 3213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5419" h="3213100">
                  <a:moveTo>
                    <a:pt x="0" y="0"/>
                  </a:moveTo>
                  <a:cubicBezTo>
                    <a:pt x="148166" y="76200"/>
                    <a:pt x="296333" y="152400"/>
                    <a:pt x="469900" y="254000"/>
                  </a:cubicBezTo>
                  <a:cubicBezTo>
                    <a:pt x="643467" y="355600"/>
                    <a:pt x="903817" y="478367"/>
                    <a:pt x="1041400" y="609600"/>
                  </a:cubicBezTo>
                  <a:cubicBezTo>
                    <a:pt x="1178983" y="740833"/>
                    <a:pt x="1293283" y="759883"/>
                    <a:pt x="1295400" y="1041400"/>
                  </a:cubicBezTo>
                  <a:cubicBezTo>
                    <a:pt x="1297517" y="1322917"/>
                    <a:pt x="1126067" y="1936750"/>
                    <a:pt x="1054100" y="2298700"/>
                  </a:cubicBezTo>
                  <a:cubicBezTo>
                    <a:pt x="982133" y="2660650"/>
                    <a:pt x="863600" y="3213100"/>
                    <a:pt x="863600" y="3213100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74">
              <a:extLst>
                <a:ext uri="{FF2B5EF4-FFF2-40B4-BE49-F238E27FC236}">
                  <a16:creationId xmlns:a16="http://schemas.microsoft.com/office/drawing/2014/main" id="{0263D1B4-4881-4EF5-B032-0D084A138102}"/>
                </a:ext>
              </a:extLst>
            </p:cNvPr>
            <p:cNvSpPr/>
            <p:nvPr/>
          </p:nvSpPr>
          <p:spPr>
            <a:xfrm>
              <a:off x="1295400" y="2603326"/>
              <a:ext cx="1879600" cy="1587674"/>
            </a:xfrm>
            <a:custGeom>
              <a:avLst/>
              <a:gdLst>
                <a:gd name="connsiteX0" fmla="*/ 0 w 1879600"/>
                <a:gd name="connsiteY0" fmla="*/ 76374 h 1587674"/>
                <a:gd name="connsiteX1" fmla="*/ 1231900 w 1879600"/>
                <a:gd name="connsiteY1" fmla="*/ 25574 h 1587674"/>
                <a:gd name="connsiteX2" fmla="*/ 1714500 w 1879600"/>
                <a:gd name="connsiteY2" fmla="*/ 431974 h 1587674"/>
                <a:gd name="connsiteX3" fmla="*/ 1879600 w 1879600"/>
                <a:gd name="connsiteY3" fmla="*/ 1587674 h 158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600" h="1587674">
                  <a:moveTo>
                    <a:pt x="0" y="76374"/>
                  </a:moveTo>
                  <a:cubicBezTo>
                    <a:pt x="473075" y="21340"/>
                    <a:pt x="946150" y="-33693"/>
                    <a:pt x="1231900" y="25574"/>
                  </a:cubicBezTo>
                  <a:cubicBezTo>
                    <a:pt x="1517650" y="84841"/>
                    <a:pt x="1606550" y="171624"/>
                    <a:pt x="1714500" y="431974"/>
                  </a:cubicBezTo>
                  <a:cubicBezTo>
                    <a:pt x="1822450" y="692324"/>
                    <a:pt x="1879600" y="1587674"/>
                    <a:pt x="1879600" y="1587674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75">
              <a:extLst>
                <a:ext uri="{FF2B5EF4-FFF2-40B4-BE49-F238E27FC236}">
                  <a16:creationId xmlns:a16="http://schemas.microsoft.com/office/drawing/2014/main" id="{D24AAF56-C964-432A-BBF6-A1F6A7593E7C}"/>
                </a:ext>
              </a:extLst>
            </p:cNvPr>
            <p:cNvSpPr/>
            <p:nvPr/>
          </p:nvSpPr>
          <p:spPr>
            <a:xfrm>
              <a:off x="1524000" y="2975524"/>
              <a:ext cx="2133600" cy="542376"/>
            </a:xfrm>
            <a:custGeom>
              <a:avLst/>
              <a:gdLst>
                <a:gd name="connsiteX0" fmla="*/ 0 w 2133600"/>
                <a:gd name="connsiteY0" fmla="*/ 542376 h 542376"/>
                <a:gd name="connsiteX1" fmla="*/ 723900 w 2133600"/>
                <a:gd name="connsiteY1" fmla="*/ 174076 h 542376"/>
                <a:gd name="connsiteX2" fmla="*/ 1168400 w 2133600"/>
                <a:gd name="connsiteY2" fmla="*/ 8976 h 542376"/>
                <a:gd name="connsiteX3" fmla="*/ 1676400 w 2133600"/>
                <a:gd name="connsiteY3" fmla="*/ 72476 h 542376"/>
                <a:gd name="connsiteX4" fmla="*/ 2133600 w 2133600"/>
                <a:gd name="connsiteY4" fmla="*/ 491576 h 54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0" h="542376">
                  <a:moveTo>
                    <a:pt x="0" y="542376"/>
                  </a:moveTo>
                  <a:cubicBezTo>
                    <a:pt x="264583" y="402676"/>
                    <a:pt x="529167" y="262976"/>
                    <a:pt x="723900" y="174076"/>
                  </a:cubicBezTo>
                  <a:cubicBezTo>
                    <a:pt x="918633" y="85176"/>
                    <a:pt x="1009650" y="25909"/>
                    <a:pt x="1168400" y="8976"/>
                  </a:cubicBezTo>
                  <a:cubicBezTo>
                    <a:pt x="1327150" y="-7957"/>
                    <a:pt x="1515533" y="-7957"/>
                    <a:pt x="1676400" y="72476"/>
                  </a:cubicBezTo>
                  <a:cubicBezTo>
                    <a:pt x="1837267" y="152909"/>
                    <a:pt x="2133600" y="491576"/>
                    <a:pt x="2133600" y="491576"/>
                  </a:cubicBezTo>
                </a:path>
              </a:pathLst>
            </a:custGeom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79">
              <a:extLst>
                <a:ext uri="{FF2B5EF4-FFF2-40B4-BE49-F238E27FC236}">
                  <a16:creationId xmlns:a16="http://schemas.microsoft.com/office/drawing/2014/main" id="{C056E502-AE3B-4127-81B7-878CD4CFACDD}"/>
                </a:ext>
              </a:extLst>
            </p:cNvPr>
            <p:cNvSpPr/>
            <p:nvPr/>
          </p:nvSpPr>
          <p:spPr>
            <a:xfrm>
              <a:off x="6478874" y="58908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</a:rPr>
                <a:t>Processing Task</a:t>
              </a:r>
              <a:endParaRPr lang="en-US" sz="1050">
                <a:solidFill>
                  <a:schemeClr val="tx1"/>
                </a:solidFill>
              </a:endParaRPr>
            </a:p>
          </p:txBody>
        </p:sp>
        <p:pic>
          <p:nvPicPr>
            <p:cNvPr id="40" name="Picture 4" descr="C:\Documents and Settings\Administrator\Local Settings\Temporary Internet Files\Content.IE5\S5CT05S7\MCj04326140000[1].png">
              <a:extLst>
                <a:ext uri="{FF2B5EF4-FFF2-40B4-BE49-F238E27FC236}">
                  <a16:creationId xmlns:a16="http://schemas.microsoft.com/office/drawing/2014/main" id="{3BF31940-65D5-45E7-A087-9891A277E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6249950" y="57571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41" name="Rounded Rectangle 80">
              <a:extLst>
                <a:ext uri="{FF2B5EF4-FFF2-40B4-BE49-F238E27FC236}">
                  <a16:creationId xmlns:a16="http://schemas.microsoft.com/office/drawing/2014/main" id="{5BCFB029-F2BC-4773-8660-D669DE7ABA7B}"/>
                </a:ext>
              </a:extLst>
            </p:cNvPr>
            <p:cNvSpPr/>
            <p:nvPr/>
          </p:nvSpPr>
          <p:spPr>
            <a:xfrm>
              <a:off x="7685374" y="51796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</a:rPr>
                <a:t>Processing Task</a:t>
              </a:r>
              <a:endParaRPr lang="en-US" sz="1050">
                <a:solidFill>
                  <a:schemeClr val="tx1"/>
                </a:solidFill>
              </a:endParaRPr>
            </a:p>
          </p:txBody>
        </p:sp>
        <p:pic>
          <p:nvPicPr>
            <p:cNvPr id="42" name="Picture 4" descr="C:\Documents and Settings\Administrator\Local Settings\Temporary Internet Files\Content.IE5\S5CT05S7\MCj04326140000[1].png">
              <a:extLst>
                <a:ext uri="{FF2B5EF4-FFF2-40B4-BE49-F238E27FC236}">
                  <a16:creationId xmlns:a16="http://schemas.microsoft.com/office/drawing/2014/main" id="{8A4D2D21-850E-42EB-9D28-85A81016D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570750" y="50078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43" name="Rounded Rectangle 81">
              <a:extLst>
                <a:ext uri="{FF2B5EF4-FFF2-40B4-BE49-F238E27FC236}">
                  <a16:creationId xmlns:a16="http://schemas.microsoft.com/office/drawing/2014/main" id="{D096BC98-7B50-49F4-9D24-DDA3A2157D54}"/>
                </a:ext>
              </a:extLst>
            </p:cNvPr>
            <p:cNvSpPr/>
            <p:nvPr/>
          </p:nvSpPr>
          <p:spPr>
            <a:xfrm>
              <a:off x="7825074" y="37953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</a:rPr>
                <a:t>Processing Task</a:t>
              </a:r>
              <a:endParaRPr lang="en-US" sz="1050">
                <a:solidFill>
                  <a:schemeClr val="tx1"/>
                </a:solidFill>
              </a:endParaRPr>
            </a:p>
          </p:txBody>
        </p:sp>
        <p:pic>
          <p:nvPicPr>
            <p:cNvPr id="44" name="Picture 4" descr="C:\Documents and Settings\Administrator\Local Settings\Temporary Internet Files\Content.IE5\S5CT05S7\MCj04326140000[1].png">
              <a:extLst>
                <a:ext uri="{FF2B5EF4-FFF2-40B4-BE49-F238E27FC236}">
                  <a16:creationId xmlns:a16="http://schemas.microsoft.com/office/drawing/2014/main" id="{0BAFC50A-56C9-4737-A1BB-709E18094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723150" y="35473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45" name="Freeform 82">
              <a:extLst>
                <a:ext uri="{FF2B5EF4-FFF2-40B4-BE49-F238E27FC236}">
                  <a16:creationId xmlns:a16="http://schemas.microsoft.com/office/drawing/2014/main" id="{0018CD9F-392A-4A8C-B0E8-D1F23C55CF17}"/>
                </a:ext>
              </a:extLst>
            </p:cNvPr>
            <p:cNvSpPr/>
            <p:nvPr/>
          </p:nvSpPr>
          <p:spPr>
            <a:xfrm>
              <a:off x="2654300" y="5727700"/>
              <a:ext cx="3632200" cy="520804"/>
            </a:xfrm>
            <a:custGeom>
              <a:avLst/>
              <a:gdLst>
                <a:gd name="connsiteX0" fmla="*/ 3632200 w 3632200"/>
                <a:gd name="connsiteY0" fmla="*/ 292100 h 520804"/>
                <a:gd name="connsiteX1" fmla="*/ 3009900 w 3632200"/>
                <a:gd name="connsiteY1" fmla="*/ 215900 h 520804"/>
                <a:gd name="connsiteX2" fmla="*/ 2120900 w 3632200"/>
                <a:gd name="connsiteY2" fmla="*/ 355600 h 520804"/>
                <a:gd name="connsiteX3" fmla="*/ 1092200 w 3632200"/>
                <a:gd name="connsiteY3" fmla="*/ 508000 h 520804"/>
                <a:gd name="connsiteX4" fmla="*/ 0 w 3632200"/>
                <a:gd name="connsiteY4" fmla="*/ 0 h 5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2200" h="520804">
                  <a:moveTo>
                    <a:pt x="3632200" y="292100"/>
                  </a:moveTo>
                  <a:cubicBezTo>
                    <a:pt x="3446991" y="248708"/>
                    <a:pt x="3261783" y="205317"/>
                    <a:pt x="3009900" y="215900"/>
                  </a:cubicBezTo>
                  <a:cubicBezTo>
                    <a:pt x="2758017" y="226483"/>
                    <a:pt x="2120900" y="355600"/>
                    <a:pt x="2120900" y="355600"/>
                  </a:cubicBezTo>
                  <a:cubicBezTo>
                    <a:pt x="1801283" y="404283"/>
                    <a:pt x="1445683" y="567267"/>
                    <a:pt x="1092200" y="508000"/>
                  </a:cubicBezTo>
                  <a:cubicBezTo>
                    <a:pt x="738717" y="448733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83">
              <a:extLst>
                <a:ext uri="{FF2B5EF4-FFF2-40B4-BE49-F238E27FC236}">
                  <a16:creationId xmlns:a16="http://schemas.microsoft.com/office/drawing/2014/main" id="{C0EC710C-C3E6-4EE0-B2B7-5CC9F13D6836}"/>
                </a:ext>
              </a:extLst>
            </p:cNvPr>
            <p:cNvSpPr/>
            <p:nvPr/>
          </p:nvSpPr>
          <p:spPr>
            <a:xfrm>
              <a:off x="3848100" y="4787805"/>
              <a:ext cx="3644900" cy="419195"/>
            </a:xfrm>
            <a:custGeom>
              <a:avLst/>
              <a:gdLst>
                <a:gd name="connsiteX0" fmla="*/ 3644900 w 3644900"/>
                <a:gd name="connsiteY0" fmla="*/ 419195 h 419195"/>
                <a:gd name="connsiteX1" fmla="*/ 2819400 w 3644900"/>
                <a:gd name="connsiteY1" fmla="*/ 12795 h 419195"/>
                <a:gd name="connsiteX2" fmla="*/ 2006600 w 3644900"/>
                <a:gd name="connsiteY2" fmla="*/ 127095 h 419195"/>
                <a:gd name="connsiteX3" fmla="*/ 1104900 w 3644900"/>
                <a:gd name="connsiteY3" fmla="*/ 381095 h 419195"/>
                <a:gd name="connsiteX4" fmla="*/ 0 w 3644900"/>
                <a:gd name="connsiteY4" fmla="*/ 241395 h 4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4900" h="419195">
                  <a:moveTo>
                    <a:pt x="3644900" y="419195"/>
                  </a:moveTo>
                  <a:cubicBezTo>
                    <a:pt x="3368675" y="240336"/>
                    <a:pt x="3092450" y="61478"/>
                    <a:pt x="2819400" y="12795"/>
                  </a:cubicBezTo>
                  <a:cubicBezTo>
                    <a:pt x="2546350" y="-35888"/>
                    <a:pt x="2292350" y="65712"/>
                    <a:pt x="2006600" y="127095"/>
                  </a:cubicBezTo>
                  <a:cubicBezTo>
                    <a:pt x="1720850" y="188478"/>
                    <a:pt x="1439333" y="362045"/>
                    <a:pt x="1104900" y="381095"/>
                  </a:cubicBezTo>
                  <a:cubicBezTo>
                    <a:pt x="770467" y="400145"/>
                    <a:pt x="0" y="241395"/>
                    <a:pt x="0" y="241395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BD41DF74-AB8E-439C-9A15-5B3E6933F718}"/>
                </a:ext>
              </a:extLst>
            </p:cNvPr>
            <p:cNvSpPr/>
            <p:nvPr/>
          </p:nvSpPr>
          <p:spPr>
            <a:xfrm rot="21294878">
              <a:off x="4495800" y="3555905"/>
              <a:ext cx="3213100" cy="419195"/>
            </a:xfrm>
            <a:custGeom>
              <a:avLst/>
              <a:gdLst>
                <a:gd name="connsiteX0" fmla="*/ 3644900 w 3644900"/>
                <a:gd name="connsiteY0" fmla="*/ 419195 h 419195"/>
                <a:gd name="connsiteX1" fmla="*/ 2819400 w 3644900"/>
                <a:gd name="connsiteY1" fmla="*/ 12795 h 419195"/>
                <a:gd name="connsiteX2" fmla="*/ 2006600 w 3644900"/>
                <a:gd name="connsiteY2" fmla="*/ 127095 h 419195"/>
                <a:gd name="connsiteX3" fmla="*/ 1104900 w 3644900"/>
                <a:gd name="connsiteY3" fmla="*/ 381095 h 419195"/>
                <a:gd name="connsiteX4" fmla="*/ 0 w 3644900"/>
                <a:gd name="connsiteY4" fmla="*/ 241395 h 4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4900" h="419195">
                  <a:moveTo>
                    <a:pt x="3644900" y="419195"/>
                  </a:moveTo>
                  <a:cubicBezTo>
                    <a:pt x="3368675" y="240336"/>
                    <a:pt x="3092450" y="61478"/>
                    <a:pt x="2819400" y="12795"/>
                  </a:cubicBezTo>
                  <a:cubicBezTo>
                    <a:pt x="2546350" y="-35888"/>
                    <a:pt x="2292350" y="65712"/>
                    <a:pt x="2006600" y="127095"/>
                  </a:cubicBezTo>
                  <a:cubicBezTo>
                    <a:pt x="1720850" y="188478"/>
                    <a:pt x="1439333" y="362045"/>
                    <a:pt x="1104900" y="381095"/>
                  </a:cubicBezTo>
                  <a:cubicBezTo>
                    <a:pt x="770467" y="400145"/>
                    <a:pt x="0" y="241395"/>
                    <a:pt x="0" y="241395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Left-Right Arrow 85">
              <a:extLst>
                <a:ext uri="{FF2B5EF4-FFF2-40B4-BE49-F238E27FC236}">
                  <a16:creationId xmlns:a16="http://schemas.microsoft.com/office/drawing/2014/main" id="{B5119253-6A27-452B-A3BE-465F4690DBE4}"/>
                </a:ext>
              </a:extLst>
            </p:cNvPr>
            <p:cNvSpPr/>
            <p:nvPr/>
          </p:nvSpPr>
          <p:spPr>
            <a:xfrm rot="10800000" flipV="1">
              <a:off x="6379504" y="2013911"/>
              <a:ext cx="846795" cy="3101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882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AC3DC-9865-44C0-A7D7-B3CCD93E9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7" y="800307"/>
            <a:ext cx="11035748" cy="4871623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Game log processing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is also utilized to build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on players and </a:t>
            </a:r>
            <a:r>
              <a:rPr lang="en-I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rank them.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These features constitute the additional value of online gaming portals that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attract more and more gamers. 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processing of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game logs is a potentially compute-intensive operation that strongly depends on the </a:t>
            </a:r>
            <a:r>
              <a:rPr lang="en-I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number of players online and the number of games monitored.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Moreover, </a:t>
            </a:r>
            <a:r>
              <a:rPr lang="en-IN" u="sng">
                <a:latin typeface="Times New Roman" panose="02020603050405020304" pitchFamily="18" charset="0"/>
                <a:cs typeface="Times New Roman" panose="02020603050405020304" pitchFamily="18" charset="0"/>
              </a:rPr>
              <a:t>gaming portals are Web applications and therefore might suffer from the spiky behaviour of users that can randomly generate large amounts of volatile workloads that do not justify capacity planning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1A04-6CE3-45A1-95B4-1F650D63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15" y="198437"/>
            <a:ext cx="11137232" cy="1325563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Scientific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ED1DB-DA51-4DE6-8AED-60A314E3D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4000"/>
            <a:ext cx="12192000" cy="5334000"/>
          </a:xfrm>
        </p:spPr>
        <p:txBody>
          <a:bodyPr>
            <a:norm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systems meet the needs of different types of applications in the scientific domain: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high-performance computing (HPC) applications, high-throughput computing (HTC) applications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data-intensive applications</a:t>
            </a:r>
          </a:p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IaaS solutions- Virtual Machines- customizable</a:t>
            </a:r>
          </a:p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PaaS- .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 have been redesigned and implemented on top of cloud programming application models and platforms to leverage their unique capabilities.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 programming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model provides scientists with a very simple and effective model for building applications that need to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process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64599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9BCB-EA59-4EB2-A4FC-3B95C79D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7003-CE0A-42E1-BF03-C89F00CCE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Healthcare is a domain in which computer technology has found several and diverse applications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: from supporting the business functions to assisting scientists in developing solutions to cure diseases.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An important application is the use of cloud technologies to support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doctors in providing more effective diagnostic processes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Example: Electrocardiogram (ECG) data analysis on the cloud</a:t>
            </a:r>
          </a:p>
        </p:txBody>
      </p:sp>
    </p:spTree>
    <p:extLst>
      <p:ext uri="{BB962C8B-B14F-4D97-AF65-F5344CB8AC3E}">
        <p14:creationId xmlns:p14="http://schemas.microsoft.com/office/powerpoint/2010/main" val="313286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2869-1E40-4ADA-940A-529697AB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40" y="390766"/>
            <a:ext cx="10515600" cy="1325563"/>
          </a:xfrm>
        </p:spPr>
        <p:txBody>
          <a:bodyPr/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Healthcare: ECG analysis in the cloud </a:t>
            </a:r>
          </a:p>
        </p:txBody>
      </p:sp>
      <p:pic>
        <p:nvPicPr>
          <p:cNvPr id="5" name="Content Placeholder 4" descr="A picture containing holding, white, man, woman&#10;&#10;Description automatically generated">
            <a:extLst>
              <a:ext uri="{FF2B5EF4-FFF2-40B4-BE49-F238E27FC236}">
                <a16:creationId xmlns:a16="http://schemas.microsoft.com/office/drawing/2014/main" id="{1DEE637C-EBD8-4B93-8B58-E1009E106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18"/>
          <a:stretch/>
        </p:blipFill>
        <p:spPr>
          <a:xfrm>
            <a:off x="161990" y="1940362"/>
            <a:ext cx="5152131" cy="4296915"/>
          </a:xfrm>
        </p:spPr>
      </p:pic>
      <p:pic>
        <p:nvPicPr>
          <p:cNvPr id="7" name="Picture 6" descr="A picture containing indoor, white, blue, sitting&#10;&#10;Description automatically generated">
            <a:extLst>
              <a:ext uri="{FF2B5EF4-FFF2-40B4-BE49-F238E27FC236}">
                <a16:creationId xmlns:a16="http://schemas.microsoft.com/office/drawing/2014/main" id="{60D7F141-179E-4E4F-B4EF-FDD061E03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78" y="1940361"/>
            <a:ext cx="5414240" cy="41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3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0A58-81D2-4772-BB70-8CBA0EF48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TAGecg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 Wearable ECG Sensor</a:t>
            </a:r>
          </a:p>
        </p:txBody>
      </p:sp>
      <p:pic>
        <p:nvPicPr>
          <p:cNvPr id="4" name="TAGecg Wearable ECG Sensor">
            <a:hlinkClick r:id="" action="ppaction://media"/>
            <a:extLst>
              <a:ext uri="{FF2B5EF4-FFF2-40B4-BE49-F238E27FC236}">
                <a16:creationId xmlns:a16="http://schemas.microsoft.com/office/drawing/2014/main" id="{65D8CDD4-E6F8-49B9-B1ED-48E3014555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95096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F42E6-8E4D-45F1-9E53-119B22CF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965982" cy="485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online health monitoring system hosted in the cloud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CFF327-BC69-4361-AB2C-46A5C8BE0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3"/>
          <a:stretch/>
        </p:blipFill>
        <p:spPr>
          <a:xfrm>
            <a:off x="321104" y="484632"/>
            <a:ext cx="8527556" cy="57241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5336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99F5-CCDC-44BB-82F6-3277E34B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3" y="365125"/>
            <a:ext cx="10903227" cy="1325563"/>
          </a:xfrm>
        </p:spPr>
        <p:txBody>
          <a:bodyPr/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03B59-D591-4B96-896C-BFADC81CC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3" y="1690688"/>
            <a:ext cx="11184835" cy="4670355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biology often require high computing capabilities and often operate on large datasets that cause extensive I/O operations.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Because of these requirements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, biology applications have often made extensive use of supercomputing and cluster computing infrastructures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pPr lvl="1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Protein structure prediction</a:t>
            </a:r>
          </a:p>
          <a:p>
            <a:pPr lvl="1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Gene expression data analysis for cancer diagnosis</a:t>
            </a:r>
          </a:p>
        </p:txBody>
      </p:sp>
    </p:spTree>
    <p:extLst>
      <p:ext uri="{BB962C8B-B14F-4D97-AF65-F5344CB8AC3E}">
        <p14:creationId xmlns:p14="http://schemas.microsoft.com/office/powerpoint/2010/main" val="3843056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CLOUD APPLICATIONS</vt:lpstr>
      <vt:lpstr>CONTENTS</vt:lpstr>
      <vt:lpstr>Introduction</vt:lpstr>
      <vt:lpstr>Scientific Applications</vt:lpstr>
      <vt:lpstr>Healthcare</vt:lpstr>
      <vt:lpstr>Healthcare: ECG analysis in the cloud </vt:lpstr>
      <vt:lpstr>TAGecg Wearable ECG Sensor</vt:lpstr>
      <vt:lpstr>An online health monitoring system hosted in the cloud</vt:lpstr>
      <vt:lpstr>Biology</vt:lpstr>
      <vt:lpstr>FROM DNA to Protein</vt:lpstr>
      <vt:lpstr>PowerPoint Presentation</vt:lpstr>
      <vt:lpstr>One project that investigates the use of cloud technologies for protein structure prediction is Jeeva</vt:lpstr>
      <vt:lpstr>Architecture and overview of the Jeeva Portal</vt:lpstr>
      <vt:lpstr>Gene expression data analysis for cancer diagnosis</vt:lpstr>
      <vt:lpstr>PowerPoint Presentation</vt:lpstr>
      <vt:lpstr>Geoscience</vt:lpstr>
      <vt:lpstr>Geoscience: Satellite image processing</vt:lpstr>
      <vt:lpstr>Business and consumer applications</vt:lpstr>
      <vt:lpstr>CRM and ERP</vt:lpstr>
      <vt:lpstr>ERP- Enterprise Resource Planning</vt:lpstr>
      <vt:lpstr>Despite the differences, a large part of the functionality of the two systems overlap each other</vt:lpstr>
      <vt:lpstr>Popular companies in this area’s are:</vt:lpstr>
      <vt:lpstr>Salesforce.com</vt:lpstr>
      <vt:lpstr>PowerPoint Presentation</vt:lpstr>
      <vt:lpstr>PRODUCTIVITY</vt:lpstr>
      <vt:lpstr>PowerPoint Presentation</vt:lpstr>
      <vt:lpstr>EyeOS installation</vt:lpstr>
      <vt:lpstr>PowerPoint Presentation</vt:lpstr>
      <vt:lpstr>Media applications</vt:lpstr>
      <vt:lpstr>PowerPoint Presentation</vt:lpstr>
      <vt:lpstr>PowerPoint Presentation</vt:lpstr>
      <vt:lpstr>Multiplayer online gaming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APPLICATIONS</dc:title>
  <dc:creator>Ms. Ch. Pushya</dc:creator>
  <cp:revision>1</cp:revision>
  <dcterms:created xsi:type="dcterms:W3CDTF">2020-04-12T05:08:36Z</dcterms:created>
  <dcterms:modified xsi:type="dcterms:W3CDTF">2021-02-16T06:34:16Z</dcterms:modified>
</cp:coreProperties>
</file>